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775" r:id="rId4"/>
  </p:sldMasterIdLst>
  <p:notesMasterIdLst>
    <p:notesMasterId r:id="rId19"/>
  </p:notesMasterIdLst>
  <p:sldIdLst>
    <p:sldId id="348" r:id="rId5"/>
    <p:sldId id="368" r:id="rId6"/>
    <p:sldId id="387" r:id="rId7"/>
    <p:sldId id="384" r:id="rId8"/>
    <p:sldId id="397" r:id="rId9"/>
    <p:sldId id="355" r:id="rId10"/>
    <p:sldId id="316" r:id="rId11"/>
    <p:sldId id="367" r:id="rId12"/>
    <p:sldId id="398" r:id="rId13"/>
    <p:sldId id="399" r:id="rId14"/>
    <p:sldId id="400" r:id="rId15"/>
    <p:sldId id="401" r:id="rId16"/>
    <p:sldId id="317" r:id="rId17"/>
    <p:sldId id="411" r:id="rId18"/>
  </p:sldIdLst>
  <p:sldSz cx="12192000" cy="6858000"/>
  <p:notesSz cx="6858000" cy="9144000"/>
  <p:embeddedFontLst>
    <p:embeddedFont>
      <p:font typeface="Century Gothic" panose="020B0502020202020204" pitchFamily="34" charset="0"/>
      <p:regular r:id="rId20"/>
      <p:bold r:id="rId21"/>
      <p:italic r:id="rId22"/>
      <p:boldItalic r:id="rId23"/>
    </p:embeddedFont>
    <p:embeddedFont>
      <p:font typeface="Georgia" panose="02040502050405020303" pitchFamily="18" charset="0"/>
      <p:regular r:id="rId24"/>
      <p:bold r:id="rId25"/>
      <p:italic r:id="rId26"/>
      <p:boldItalic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r:id="rId71" roundtripDataSignature="AMtx7mjxf6sQMjR3YkxPd/PG2Zf7L8yd4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auna O'Brien" initials="SO" lastIdx="56" clrIdx="0">
    <p:extLst>
      <p:ext uri="{19B8F6BF-5375-455C-9EA6-DF929625EA0E}">
        <p15:presenceInfo xmlns:p15="http://schemas.microsoft.com/office/powerpoint/2012/main" userId="S::shauna.obrien@arkonline.org::2cccf8d3-fcb4-4082-ab59-b4bd17c66c6c" providerId="AD"/>
      </p:ext>
    </p:extLst>
  </p:cmAuthor>
  <p:cmAuthor id="2" name="Joanna Scouler" initials="JS" lastIdx="1" clrIdx="1">
    <p:extLst>
      <p:ext uri="{19B8F6BF-5375-455C-9EA6-DF929625EA0E}">
        <p15:presenceInfo xmlns:p15="http://schemas.microsoft.com/office/powerpoint/2012/main" userId="S::joanna.scouler@arkonline.org::da2978bb-3a89-42a2-b6f4-686f2140a0cc" providerId="AD"/>
      </p:ext>
    </p:extLst>
  </p:cmAuthor>
  <p:cmAuthor id="3" name="Kathleen Webb" initials="KW" lastIdx="3" clrIdx="2">
    <p:extLst>
      <p:ext uri="{19B8F6BF-5375-455C-9EA6-DF929625EA0E}">
        <p15:presenceInfo xmlns:p15="http://schemas.microsoft.com/office/powerpoint/2012/main" userId="S::kathleen.webb@arkcurriculumplus.org.uk::cbb8dd05-48af-49e8-b1d0-c6b737c1bd12" providerId="AD"/>
      </p:ext>
    </p:extLst>
  </p:cmAuthor>
  <p:cmAuthor id="4" name="Shauna O'Brien" initials="SO [2]" lastIdx="1" clrIdx="3">
    <p:extLst>
      <p:ext uri="{19B8F6BF-5375-455C-9EA6-DF929625EA0E}">
        <p15:presenceInfo xmlns:p15="http://schemas.microsoft.com/office/powerpoint/2012/main" userId="S::shauna.obrien@arkcurriculumplus.org.uk::2cccf8d3-fcb4-4082-ab59-b4bd17c66c6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193"/>
    <a:srgbClr val="0432FF"/>
    <a:srgbClr val="FF9300"/>
    <a:srgbClr val="FFFF00"/>
    <a:srgbClr val="F2F2E3"/>
    <a:srgbClr val="DCD0DD"/>
    <a:srgbClr val="FFFC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FA59E95-7EE9-304F-9D01-1ED8D0E72746}" v="1" dt="2024-04-02T11:40:15.253"/>
  </p1510:revLst>
</p1510:revInfo>
</file>

<file path=ppt/tableStyles.xml><?xml version="1.0" encoding="utf-8"?>
<a:tblStyleLst xmlns:a="http://schemas.openxmlformats.org/drawingml/2006/main" def="{B1EB6348-2FFE-48DD-B87E-607CE2353A59}">
  <a:tblStyle styleId="{B1EB6348-2FFE-48DD-B87E-607CE2353A59}"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b="off" i="off"/>
      <a:tcStyle>
        <a:tcBdr/>
        <a:fill>
          <a:solidFill>
            <a:srgbClr val="CDD4EA"/>
          </a:solidFill>
        </a:fill>
      </a:tcStyle>
    </a:band1H>
    <a:band2H>
      <a:tcTxStyle b="off" i="off"/>
      <a:tcStyle>
        <a:tcBdr/>
      </a:tcStyle>
    </a:band2H>
    <a:band1V>
      <a:tcTxStyle b="off" i="off"/>
      <a:tcStyle>
        <a:tcBdr/>
        <a:fill>
          <a:solidFill>
            <a:srgbClr val="CDD4EA"/>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67054" autoAdjust="0"/>
  </p:normalViewPr>
  <p:slideViewPr>
    <p:cSldViewPr snapToGrid="0">
      <p:cViewPr varScale="1">
        <p:scale>
          <a:sx n="52" d="100"/>
          <a:sy n="52" d="100"/>
        </p:scale>
        <p:origin x="205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7.fntdata"/><Relationship Id="rId3" Type="http://schemas.openxmlformats.org/officeDocument/2006/relationships/customXml" Target="../customXml/item3.xml"/><Relationship Id="rId21" Type="http://schemas.openxmlformats.org/officeDocument/2006/relationships/font" Target="fonts/font2.fntdata"/><Relationship Id="rId76"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6.fntdata"/><Relationship Id="rId71"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1.fntdata"/><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5.fntdata"/><Relationship Id="rId7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4.fntdata"/><Relationship Id="rId10" Type="http://schemas.openxmlformats.org/officeDocument/2006/relationships/slide" Target="slides/slide6.xml"/><Relationship Id="rId19" Type="http://schemas.openxmlformats.org/officeDocument/2006/relationships/notesMaster" Target="notesMasters/notesMaster1.xml"/><Relationship Id="rId73" Type="http://schemas.openxmlformats.org/officeDocument/2006/relationships/presProps" Target="presProps.xml"/><Relationship Id="rId78"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3.fntdata"/><Relationship Id="rId27" Type="http://schemas.openxmlformats.org/officeDocument/2006/relationships/font" Target="fonts/font8.fntdata"/><Relationship Id="rId77" Type="http://schemas.microsoft.com/office/2016/11/relationships/changesInfo" Target="changesInfos/changesInfo1.xml"/><Relationship Id="rId8" Type="http://schemas.openxmlformats.org/officeDocument/2006/relationships/slide" Target="slides/slide4.xml"/><Relationship Id="rId72"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anna Scouler" userId="da2978bb-3a89-42a2-b6f4-686f2140a0cc" providerId="ADAL" clId="{6FA59E95-7EE9-304F-9D01-1ED8D0E72746}"/>
    <pc:docChg chg="addSld delSld modSld">
      <pc:chgData name="Joanna Scouler" userId="da2978bb-3a89-42a2-b6f4-686f2140a0cc" providerId="ADAL" clId="{6FA59E95-7EE9-304F-9D01-1ED8D0E72746}" dt="2024-04-02T11:40:18.501" v="3" actId="20577"/>
      <pc:docMkLst>
        <pc:docMk/>
      </pc:docMkLst>
      <pc:sldChg chg="del">
        <pc:chgData name="Joanna Scouler" userId="da2978bb-3a89-42a2-b6f4-686f2140a0cc" providerId="ADAL" clId="{6FA59E95-7EE9-304F-9D01-1ED8D0E72746}" dt="2024-04-02T11:40:16.890" v="1" actId="2696"/>
        <pc:sldMkLst>
          <pc:docMk/>
          <pc:sldMk cId="3612247813" sldId="300"/>
        </pc:sldMkLst>
      </pc:sldChg>
      <pc:sldChg chg="modSp add mod">
        <pc:chgData name="Joanna Scouler" userId="da2978bb-3a89-42a2-b6f4-686f2140a0cc" providerId="ADAL" clId="{6FA59E95-7EE9-304F-9D01-1ED8D0E72746}" dt="2024-04-02T11:40:18.501" v="3" actId="20577"/>
        <pc:sldMkLst>
          <pc:docMk/>
          <pc:sldMk cId="338003833" sldId="411"/>
        </pc:sldMkLst>
        <pc:graphicFrameChg chg="modGraphic">
          <ac:chgData name="Joanna Scouler" userId="da2978bb-3a89-42a2-b6f4-686f2140a0cc" providerId="ADAL" clId="{6FA59E95-7EE9-304F-9D01-1ED8D0E72746}" dt="2024-04-02T11:40:18.501" v="3" actId="20577"/>
          <ac:graphicFrameMkLst>
            <pc:docMk/>
            <pc:sldMk cId="338003833" sldId="411"/>
            <ac:graphicFrameMk id="3" creationId="{2D1EACB4-F44A-B74F-9ED5-BE0F8D4E6DF6}"/>
          </ac:graphicFrameMkLst>
        </pc:graphicFrameChg>
      </pc:sldChg>
    </pc:docChg>
  </pc:docChgLst>
</pc:chgInfo>
</file>

<file path=ppt/media/image10.png>
</file>

<file path=ppt/media/image2.pn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mailto:sciencemastery@arkonline.or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056354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a:p>
        </p:txBody>
      </p:sp>
      <p:sp>
        <p:nvSpPr>
          <p:cNvPr id="4" name="Slide Number Placeholder 3"/>
          <p:cNvSpPr>
            <a:spLocks noGrp="1"/>
          </p:cNvSpPr>
          <p:nvPr>
            <p:ph type="sldNum" sz="quarter" idx="10"/>
          </p:nvPr>
        </p:nvSpPr>
        <p:spPr/>
        <p:txBody>
          <a:bodyPr/>
          <a:lstStyle/>
          <a:p>
            <a:fld id="{4B7F327E-D879-4193-B0D7-BEE89950DB5C}" type="slidenum">
              <a:rPr lang="en-GB" smtClean="0"/>
              <a:t>13</a:t>
            </a:fld>
            <a:endParaRPr lang="en-GB"/>
          </a:p>
        </p:txBody>
      </p:sp>
    </p:spTree>
    <p:extLst>
      <p:ext uri="{BB962C8B-B14F-4D97-AF65-F5344CB8AC3E}">
        <p14:creationId xmlns:p14="http://schemas.microsoft.com/office/powerpoint/2010/main" val="25658730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14</a:t>
            </a:fld>
            <a:endParaRPr lang="en-GB"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a:p>
        </p:txBody>
      </p:sp>
    </p:spTree>
    <p:extLst>
      <p:ext uri="{BB962C8B-B14F-4D97-AF65-F5344CB8AC3E}">
        <p14:creationId xmlns:p14="http://schemas.microsoft.com/office/powerpoint/2010/main" val="1480489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Big Idea: Structure Determines Properties</a:t>
            </a:r>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4</a:t>
            </a:fld>
            <a:endParaRPr lang="en-GB"/>
          </a:p>
        </p:txBody>
      </p:sp>
    </p:spTree>
    <p:extLst>
      <p:ext uri="{BB962C8B-B14F-4D97-AF65-F5344CB8AC3E}">
        <p14:creationId xmlns:p14="http://schemas.microsoft.com/office/powerpoint/2010/main" val="28634816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kern="1200" dirty="0">
                <a:solidFill>
                  <a:schemeClr val="tx1"/>
                </a:solidFill>
                <a:effectLst/>
                <a:latin typeface="+mn-lt"/>
                <a:ea typeface="+mn-ea"/>
                <a:cs typeface="+mn-cs"/>
              </a:rPr>
              <a:t>Purpose:</a:t>
            </a:r>
            <a:r>
              <a:rPr lang="en-GB" sz="1200" b="0" kern="1200" dirty="0">
                <a:solidFill>
                  <a:schemeClr val="tx1"/>
                </a:solidFill>
                <a:effectLst/>
                <a:latin typeface="+mn-lt"/>
                <a:ea typeface="+mn-ea"/>
                <a:cs typeface="+mn-cs"/>
              </a:rPr>
              <a:t>. </a:t>
            </a:r>
            <a:r>
              <a:rPr lang="en-GB" sz="1200" kern="1200" dirty="0">
                <a:solidFill>
                  <a:schemeClr val="tx1"/>
                </a:solidFill>
                <a:effectLst/>
                <a:latin typeface="+mn-lt"/>
                <a:ea typeface="+mn-ea"/>
                <a:cs typeface="+mn-cs"/>
              </a:rPr>
              <a:t>The purpose of this resource is to provide students with an overview at the beginning and end of each unit. It is designed to create a discussion about the unit prior to the sequence of lessons. </a:t>
            </a:r>
          </a:p>
          <a:p>
            <a:endParaRPr lang="en-GB" sz="1200" b="1"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Teacher guidance:</a:t>
            </a:r>
          </a:p>
          <a:p>
            <a:r>
              <a:rPr lang="en-GB" sz="1200" kern="1200" dirty="0">
                <a:solidFill>
                  <a:schemeClr val="tx1"/>
                </a:solidFill>
                <a:effectLst/>
                <a:latin typeface="+mn-lt"/>
                <a:ea typeface="+mn-ea"/>
                <a:cs typeface="+mn-cs"/>
              </a:rPr>
              <a:t>Pupils should be directed to the C5.1 Link to Big Ideas worksheet (either in their booklet or printed).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Teachers should use guided reading techniques to read aloud with the </a:t>
            </a:r>
            <a:r>
              <a:rPr lang="en-GB" sz="1200" b="0" kern="1200" dirty="0">
                <a:solidFill>
                  <a:schemeClr val="tx1"/>
                </a:solidFill>
                <a:effectLst/>
                <a:latin typeface="+mn-lt"/>
                <a:ea typeface="+mn-ea"/>
                <a:cs typeface="+mn-cs"/>
              </a:rPr>
              <a:t>pupils. Tier 3 vocabulary has been highlighted. (It may need to be adapted further for LPAs or pupils with different reading ages.)</a:t>
            </a:r>
          </a:p>
          <a:p>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Questions on the student sheet: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1. What are you most excited to learn about in this topic?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2. What do you already know about this topic?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3. What is matter?</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4. Why do you think it’s important to learn that our bodies are systems?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5. What knowledge from previous science lessons might help us?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6. What questions do you have about this topic?</a:t>
            </a:r>
          </a:p>
          <a:p>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There are a range of ways to use this resource:</a:t>
            </a:r>
          </a:p>
          <a:p>
            <a:r>
              <a:rPr lang="en-GB" sz="1200" b="0" kern="1200" dirty="0">
                <a:solidFill>
                  <a:schemeClr val="tx1"/>
                </a:solidFill>
                <a:effectLst/>
                <a:latin typeface="+mn-lt"/>
                <a:ea typeface="+mn-ea"/>
                <a:cs typeface="+mn-cs"/>
              </a:rPr>
              <a:t>1. Display on a slide for students to read as a class. Direct students to complete the activities in their book. </a:t>
            </a:r>
          </a:p>
          <a:p>
            <a:pPr lvl="0"/>
            <a:r>
              <a:rPr lang="en-GB" sz="1200" b="0" kern="1200" dirty="0">
                <a:solidFill>
                  <a:schemeClr val="tx1"/>
                </a:solidFill>
                <a:effectLst/>
                <a:latin typeface="+mn-lt"/>
                <a:ea typeface="+mn-ea"/>
                <a:cs typeface="+mn-cs"/>
              </a:rPr>
              <a:t>2. Print off for students to stick into their book at the beginning of the unit along with their knowledge organiser. Complete as a guided reading task together. Direct students to complete the activities. </a:t>
            </a:r>
          </a:p>
          <a:p>
            <a:pPr lvl="0"/>
            <a:r>
              <a:rPr lang="en-GB" sz="1200" b="0" kern="1200" dirty="0">
                <a:solidFill>
                  <a:schemeClr val="tx1"/>
                </a:solidFill>
                <a:effectLst/>
                <a:latin typeface="+mn-lt"/>
                <a:ea typeface="+mn-ea"/>
                <a:cs typeface="+mn-cs"/>
              </a:rPr>
              <a:t>3. Have students complete as part of a booklet. </a:t>
            </a:r>
          </a:p>
          <a:p>
            <a:pPr lvl="0"/>
            <a:r>
              <a:rPr lang="en-GB" sz="1200" b="0" kern="1200" dirty="0">
                <a:solidFill>
                  <a:schemeClr val="tx1"/>
                </a:solidFill>
                <a:effectLst/>
                <a:latin typeface="+mn-lt"/>
                <a:ea typeface="+mn-ea"/>
                <a:cs typeface="+mn-cs"/>
              </a:rPr>
              <a:t>Set as a homework prior to a unit. </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 </a:t>
            </a:r>
          </a:p>
          <a:p>
            <a:r>
              <a:rPr lang="en-GB" sz="1200" i="1" kern="1200" dirty="0">
                <a:solidFill>
                  <a:schemeClr val="tx1"/>
                </a:solidFill>
                <a:effectLst/>
                <a:latin typeface="+mn-lt"/>
                <a:ea typeface="+mn-ea"/>
                <a:cs typeface="+mn-cs"/>
              </a:rPr>
              <a:t>If you have any feedback about how this resource could be used/improved, please contact the science mastery team: </a:t>
            </a:r>
            <a:r>
              <a:rPr lang="en-GB" sz="1200" i="1" u="sng" kern="1200" dirty="0">
                <a:solidFill>
                  <a:schemeClr val="tx1"/>
                </a:solidFill>
                <a:effectLst/>
                <a:latin typeface="+mn-lt"/>
                <a:ea typeface="+mn-ea"/>
                <a:cs typeface="+mn-cs"/>
                <a:hlinkClick r:id="rId3"/>
              </a:rPr>
              <a:t>sciencemastery@arkonline.org</a:t>
            </a: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5</a:t>
            </a:fld>
            <a:endParaRPr lang="en-GB"/>
          </a:p>
        </p:txBody>
      </p:sp>
    </p:spTree>
    <p:extLst>
      <p:ext uri="{BB962C8B-B14F-4D97-AF65-F5344CB8AC3E}">
        <p14:creationId xmlns:p14="http://schemas.microsoft.com/office/powerpoint/2010/main" val="34268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GB" b="1"/>
              <a:t>Purpose: </a:t>
            </a:r>
            <a:r>
              <a:rPr lang="en-GB" b="0"/>
              <a:t>Fix-it slide </a:t>
            </a:r>
            <a:r>
              <a:rPr lang="en-GB"/>
              <a:t>to spend time on any gaps identified in previous learning from mastery quiz.</a:t>
            </a:r>
          </a:p>
          <a:p>
            <a:pPr marL="0" marR="0" lvl="0" indent="0" algn="l" rtl="0">
              <a:lnSpc>
                <a:spcPct val="100000"/>
              </a:lnSpc>
              <a:spcBef>
                <a:spcPts val="0"/>
              </a:spcBef>
              <a:spcAft>
                <a:spcPts val="0"/>
              </a:spcAft>
              <a:buClr>
                <a:schemeClr val="dk1"/>
              </a:buClr>
              <a:buSzPts val="1200"/>
              <a:buFont typeface="+mj-lt"/>
              <a:buNone/>
            </a:pPr>
            <a:endParaRPr lang="en-GB" b="0" i="1"/>
          </a:p>
          <a:p>
            <a:pPr marL="0" marR="0" lvl="0" indent="0" algn="l" rtl="0">
              <a:lnSpc>
                <a:spcPct val="100000"/>
              </a:lnSpc>
              <a:spcBef>
                <a:spcPts val="0"/>
              </a:spcBef>
              <a:spcAft>
                <a:spcPts val="0"/>
              </a:spcAft>
              <a:buClr>
                <a:schemeClr val="dk1"/>
              </a:buClr>
              <a:buSzPts val="1200"/>
              <a:buFont typeface="+mj-lt"/>
              <a:buNone/>
            </a:pPr>
            <a:endParaRPr lang="en-GB" b="0" i="1"/>
          </a:p>
          <a:p>
            <a:pPr marL="0" marR="0" lvl="0" indent="0" algn="l" rtl="0">
              <a:lnSpc>
                <a:spcPct val="100000"/>
              </a:lnSpc>
              <a:spcBef>
                <a:spcPts val="0"/>
              </a:spcBef>
              <a:spcAft>
                <a:spcPts val="0"/>
              </a:spcAft>
              <a:buClr>
                <a:schemeClr val="dk1"/>
              </a:buClr>
              <a:buSzPts val="1200"/>
              <a:buFont typeface="+mj-lt"/>
              <a:buNone/>
            </a:pPr>
            <a:endParaRPr lang="en-GB" b="0" i="1"/>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SzPts val="1400"/>
              <a:buNone/>
            </a:pPr>
            <a:endParaRPr/>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6</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a corrected quiz stuck in their books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7</a:t>
            </a:fld>
            <a:endParaRPr lang="en-GB"/>
          </a:p>
        </p:txBody>
      </p:sp>
    </p:spTree>
    <p:extLst>
      <p:ext uri="{BB962C8B-B14F-4D97-AF65-F5344CB8AC3E}">
        <p14:creationId xmlns:p14="http://schemas.microsoft.com/office/powerpoint/2010/main" val="1148472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a:t>Purpose: </a:t>
            </a:r>
            <a:r>
              <a:rPr lang="en-GB"/>
              <a:t>for students to correct their answers</a:t>
            </a:r>
            <a:r>
              <a:rPr lang="en-GB" baseline="0"/>
              <a:t> so they can see where they made errors and have improved their Section B answers.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 </a:t>
            </a:r>
            <a:r>
              <a:rPr lang="en-GB" b="0" baseline="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p:txBody>
      </p:sp>
      <p:sp>
        <p:nvSpPr>
          <p:cNvPr id="4" name="Slide Number Placeholder 3"/>
          <p:cNvSpPr>
            <a:spLocks noGrp="1"/>
          </p:cNvSpPr>
          <p:nvPr>
            <p:ph type="sldNum" sz="quarter" idx="10"/>
          </p:nvPr>
        </p:nvSpPr>
        <p:spPr/>
        <p:txBody>
          <a:bodyPr/>
          <a:lstStyle/>
          <a:p>
            <a:fld id="{4B7F327E-D879-4193-B0D7-BEE89950DB5C}" type="slidenum">
              <a:rPr lang="en-GB" smtClean="0"/>
              <a:t>8</a:t>
            </a:fld>
            <a:endParaRPr lang="en-GB"/>
          </a:p>
        </p:txBody>
      </p:sp>
    </p:spTree>
    <p:extLst>
      <p:ext uri="{BB962C8B-B14F-4D97-AF65-F5344CB8AC3E}">
        <p14:creationId xmlns:p14="http://schemas.microsoft.com/office/powerpoint/2010/main" val="34273007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958820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41119922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343384731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418598341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360859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400224009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9529098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24216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1_Appl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268723762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Talk Task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panose="020B0502020202020204" pitchFamily="34" charset="0"/>
            </a:endParaRPr>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379399856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Fix-i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33776399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388765710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355544648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223211568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3382089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40263826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277527964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200040660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734014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19847823"/>
      </p:ext>
    </p:extLst>
  </p:cSld>
  <p:clrMap bg1="lt1" tx1="dk1" bg2="lt2" tx2="dk2" accent1="accent1" accent2="accent2" accent3="accent3" accent4="accent4" accent5="accent5" accent6="accent6" hlink="hlink" folHlink="folHlink"/>
  <p:sldLayoutIdLst>
    <p:sldLayoutId id="2147483776" r:id="rId1"/>
    <p:sldLayoutId id="2147483777" r:id="rId2"/>
    <p:sldLayoutId id="2147483778" r:id="rId3"/>
    <p:sldLayoutId id="2147483779" r:id="rId4"/>
    <p:sldLayoutId id="2147483780" r:id="rId5"/>
    <p:sldLayoutId id="2147483781" r:id="rId6"/>
    <p:sldLayoutId id="2147483782" r:id="rId7"/>
    <p:sldLayoutId id="2147483783" r:id="rId8"/>
    <p:sldLayoutId id="2147483784" r:id="rId9"/>
    <p:sldLayoutId id="2147483785" r:id="rId10"/>
    <p:sldLayoutId id="2147483786" r:id="rId11"/>
    <p:sldLayoutId id="2147483787" r:id="rId12"/>
    <p:sldLayoutId id="2147483788" r:id="rId13"/>
    <p:sldLayoutId id="2147483789" r:id="rId14"/>
    <p:sldLayoutId id="2147483790" r:id="rId15"/>
    <p:sldLayoutId id="2147483791" r:id="rId16"/>
    <p:sldLayoutId id="2147483792" r:id="rId17"/>
    <p:sldLayoutId id="2147483793" r:id="rId18"/>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a:latin typeface="Century Gothic" panose="020B0502020202020204" pitchFamily="34" charset="0"/>
              </a:rPr>
              <a:t>Refer to the ‘</a:t>
            </a:r>
            <a:r>
              <a:rPr lang="en-US" sz="1600" b="1">
                <a:latin typeface="Century Gothic" panose="020B0502020202020204" pitchFamily="34" charset="0"/>
              </a:rPr>
              <a:t>notes</a:t>
            </a:r>
            <a:r>
              <a:rPr lang="en-US" sz="160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a:latin typeface="Century Gothic" panose="020B0502020202020204" pitchFamily="34" charset="0"/>
              </a:rPr>
              <a:t>Before the lesson, </a:t>
            </a:r>
            <a:r>
              <a:rPr lang="en-US" sz="1600" b="1">
                <a:latin typeface="Century Gothic" panose="020B0502020202020204" pitchFamily="34" charset="0"/>
              </a:rPr>
              <a:t>adapt the fix-it slide </a:t>
            </a:r>
            <a:r>
              <a:rPr lang="en-US" sz="160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a:latin typeface="Century Gothic" panose="020B0502020202020204" pitchFamily="34" charset="0"/>
              </a:rPr>
              <a:t>Choose from the suggested </a:t>
            </a:r>
            <a:r>
              <a:rPr lang="en-US" sz="1600" b="1">
                <a:latin typeface="Century Gothic" panose="020B0502020202020204" pitchFamily="34" charset="0"/>
              </a:rPr>
              <a:t>activities</a:t>
            </a:r>
            <a:r>
              <a:rPr lang="en-US" sz="160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a:latin typeface="Century Gothic" panose="020B0502020202020204" pitchFamily="34" charset="0"/>
              </a:rPr>
              <a:t>These lessons are designed to occupy approximately 1 hour. To adapt for a </a:t>
            </a:r>
            <a:r>
              <a:rPr lang="en-US" sz="1600" b="1">
                <a:latin typeface="Century Gothic" panose="020B0502020202020204" pitchFamily="34" charset="0"/>
              </a:rPr>
              <a:t>shorter or longer lesson duration</a:t>
            </a:r>
            <a:r>
              <a:rPr lang="en-US" sz="1600">
                <a:latin typeface="Century Gothic" panose="020B0502020202020204" pitchFamily="34" charset="0"/>
              </a:rPr>
              <a:t> we advise you to adapt the </a:t>
            </a:r>
            <a:r>
              <a:rPr lang="en-US" sz="1600" b="1">
                <a:latin typeface="Century Gothic" panose="020B0502020202020204" pitchFamily="34" charset="0"/>
              </a:rPr>
              <a:t>activity</a:t>
            </a:r>
            <a:r>
              <a:rPr lang="en-US" sz="1600">
                <a:latin typeface="Century Gothic" panose="020B0502020202020204" pitchFamily="34" charset="0"/>
              </a:rPr>
              <a:t> section accordingly.</a:t>
            </a:r>
          </a:p>
          <a:p>
            <a:pPr marL="342900" indent="-342900">
              <a:buFont typeface="Arial" panose="020B0604020202020204" pitchFamily="34" charset="0"/>
              <a:buChar char="•"/>
            </a:pPr>
            <a:endParaRPr lang="en-US" sz="1600">
              <a:latin typeface="Century Gothic" panose="020B0502020202020204" pitchFamily="34" charset="0"/>
            </a:endParaRPr>
          </a:p>
          <a:p>
            <a:r>
              <a:rPr lang="en-US" sz="160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a:latin typeface="Century Gothic" panose="020B0502020202020204" pitchFamily="34" charset="0"/>
            </a:endParaRPr>
          </a:p>
          <a:p>
            <a:r>
              <a:rPr lang="en-US" sz="1600">
                <a:latin typeface="Century Gothic" panose="020B0502020202020204" pitchFamily="34" charset="0"/>
              </a:rPr>
              <a:t>Thank you for reading! </a:t>
            </a:r>
          </a:p>
          <a:p>
            <a:endParaRPr lang="en-US" sz="1600" b="1">
              <a:latin typeface="Century Gothic" panose="020B0502020202020204" pitchFamily="34" charset="0"/>
            </a:endParaRPr>
          </a:p>
          <a:p>
            <a:r>
              <a:rPr lang="en-US" sz="1600" b="1">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3"/>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6DB1D-4957-F1A4-8534-E69E92E4CB5D}"/>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Google Shape;94;p1">
            <a:extLst>
              <a:ext uri="{FF2B5EF4-FFF2-40B4-BE49-F238E27FC236}">
                <a16:creationId xmlns:a16="http://schemas.microsoft.com/office/drawing/2014/main" id="{47CA6D40-7DCB-0ADF-7F53-DC793EAC68ED}"/>
              </a:ext>
            </a:extLst>
          </p:cNvPr>
          <p:cNvSpPr txBox="1"/>
          <p:nvPr/>
        </p:nvSpPr>
        <p:spPr>
          <a:xfrm>
            <a:off x="556931" y="893424"/>
            <a:ext cx="10382002" cy="1107996"/>
          </a:xfrm>
          <a:prstGeom prst="rect">
            <a:avLst/>
          </a:prstGeom>
          <a:noFill/>
          <a:ln>
            <a:noFill/>
          </a:ln>
        </p:spPr>
        <p:txBody>
          <a:bodyPr spcFirstLastPara="1" wrap="square" lIns="0" tIns="0" rIns="0" bIns="0" anchor="t" anchorCtr="0">
            <a:spAutoFit/>
          </a:bodyPr>
          <a:lstStyle/>
          <a:p>
            <a:r>
              <a:rPr lang="en-GB" sz="2400" b="1" dirty="0">
                <a:solidFill>
                  <a:schemeClr val="accent1"/>
                </a:solidFill>
                <a:latin typeface="Century Gothic" panose="020B0502020202020204" pitchFamily="34" charset="0"/>
              </a:rPr>
              <a:t>2c. </a:t>
            </a:r>
          </a:p>
          <a:p>
            <a:r>
              <a:rPr lang="en-GB" sz="2400" b="1" dirty="0">
                <a:solidFill>
                  <a:schemeClr val="accent1"/>
                </a:solidFill>
                <a:latin typeface="Century Gothic" panose="020B0502020202020204" pitchFamily="34" charset="0"/>
              </a:rPr>
              <a:t>Boiling point increases as the number of (carbon) atoms increases</a:t>
            </a:r>
          </a:p>
          <a:p>
            <a:r>
              <a:rPr lang="en-GB" sz="2400" b="1" u="sng" dirty="0">
                <a:solidFill>
                  <a:schemeClr val="accent1"/>
                </a:solidFill>
                <a:latin typeface="Century Gothic" panose="020B0502020202020204" pitchFamily="34" charset="0"/>
              </a:rPr>
              <a:t>Because</a:t>
            </a:r>
            <a:r>
              <a:rPr lang="en-GB" sz="2400" b="1" dirty="0">
                <a:solidFill>
                  <a:schemeClr val="accent1"/>
                </a:solidFill>
                <a:latin typeface="Century Gothic" panose="020B0502020202020204" pitchFamily="34" charset="0"/>
              </a:rPr>
              <a:t> the intermolecular forces increase </a:t>
            </a:r>
          </a:p>
        </p:txBody>
      </p:sp>
      <p:sp>
        <p:nvSpPr>
          <p:cNvPr id="4" name="Oval 3">
            <a:extLst>
              <a:ext uri="{FF2B5EF4-FFF2-40B4-BE49-F238E27FC236}">
                <a16:creationId xmlns:a16="http://schemas.microsoft.com/office/drawing/2014/main" id="{7BD44DE4-788F-6DEE-6A66-87595EC348F5}"/>
              </a:ext>
            </a:extLst>
          </p:cNvPr>
          <p:cNvSpPr/>
          <p:nvPr/>
        </p:nvSpPr>
        <p:spPr>
          <a:xfrm>
            <a:off x="1947545" y="3147786"/>
            <a:ext cx="1840230" cy="171259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latin typeface="Century Gothic" panose="020B0502020202020204" pitchFamily="34" charset="0"/>
            </a:endParaRPr>
          </a:p>
        </p:txBody>
      </p:sp>
      <p:sp>
        <p:nvSpPr>
          <p:cNvPr id="5" name="Oval 4">
            <a:extLst>
              <a:ext uri="{FF2B5EF4-FFF2-40B4-BE49-F238E27FC236}">
                <a16:creationId xmlns:a16="http://schemas.microsoft.com/office/drawing/2014/main" id="{299A68CE-EC63-94AB-4C18-1F13ADAAE6BF}"/>
              </a:ext>
            </a:extLst>
          </p:cNvPr>
          <p:cNvSpPr/>
          <p:nvPr/>
        </p:nvSpPr>
        <p:spPr>
          <a:xfrm>
            <a:off x="1368425" y="3565616"/>
            <a:ext cx="914400" cy="89027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latin typeface="Century Gothic" panose="020B0502020202020204" pitchFamily="34" charset="0"/>
            </a:endParaRPr>
          </a:p>
        </p:txBody>
      </p:sp>
      <p:sp>
        <p:nvSpPr>
          <p:cNvPr id="6" name="Oval 5">
            <a:extLst>
              <a:ext uri="{FF2B5EF4-FFF2-40B4-BE49-F238E27FC236}">
                <a16:creationId xmlns:a16="http://schemas.microsoft.com/office/drawing/2014/main" id="{278DC326-6D0C-D0E2-D6A8-448D62BBF4CE}"/>
              </a:ext>
            </a:extLst>
          </p:cNvPr>
          <p:cNvSpPr/>
          <p:nvPr/>
        </p:nvSpPr>
        <p:spPr>
          <a:xfrm>
            <a:off x="3457575" y="3569426"/>
            <a:ext cx="914400" cy="89027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latin typeface="Century Gothic" panose="020B0502020202020204" pitchFamily="34" charset="0"/>
            </a:endParaRPr>
          </a:p>
        </p:txBody>
      </p:sp>
      <p:sp>
        <p:nvSpPr>
          <p:cNvPr id="7" name="Oval 6">
            <a:extLst>
              <a:ext uri="{FF2B5EF4-FFF2-40B4-BE49-F238E27FC236}">
                <a16:creationId xmlns:a16="http://schemas.microsoft.com/office/drawing/2014/main" id="{62122C42-B29C-735B-3FB4-4B791DAA7AE0}"/>
              </a:ext>
            </a:extLst>
          </p:cNvPr>
          <p:cNvSpPr/>
          <p:nvPr/>
        </p:nvSpPr>
        <p:spPr>
          <a:xfrm>
            <a:off x="2392680" y="4529546"/>
            <a:ext cx="914400" cy="89027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latin typeface="Century Gothic" panose="020B0502020202020204" pitchFamily="34" charset="0"/>
            </a:endParaRPr>
          </a:p>
        </p:txBody>
      </p:sp>
      <p:sp>
        <p:nvSpPr>
          <p:cNvPr id="8" name="Oval 7">
            <a:extLst>
              <a:ext uri="{FF2B5EF4-FFF2-40B4-BE49-F238E27FC236}">
                <a16:creationId xmlns:a16="http://schemas.microsoft.com/office/drawing/2014/main" id="{70A67F22-11E6-3141-E6D0-72FE8F52200D}"/>
              </a:ext>
            </a:extLst>
          </p:cNvPr>
          <p:cNvSpPr/>
          <p:nvPr/>
        </p:nvSpPr>
        <p:spPr>
          <a:xfrm>
            <a:off x="2381250" y="2679156"/>
            <a:ext cx="914400" cy="89027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latin typeface="Century Gothic" panose="020B0502020202020204" pitchFamily="34" charset="0"/>
            </a:endParaRPr>
          </a:p>
        </p:txBody>
      </p:sp>
      <p:sp>
        <p:nvSpPr>
          <p:cNvPr id="9" name="TextBox 8">
            <a:extLst>
              <a:ext uri="{FF2B5EF4-FFF2-40B4-BE49-F238E27FC236}">
                <a16:creationId xmlns:a16="http://schemas.microsoft.com/office/drawing/2014/main" id="{635250AB-1E81-D478-C40A-714E535A791A}"/>
              </a:ext>
            </a:extLst>
          </p:cNvPr>
          <p:cNvSpPr txBox="1"/>
          <p:nvPr/>
        </p:nvSpPr>
        <p:spPr>
          <a:xfrm>
            <a:off x="1955800" y="3679370"/>
            <a:ext cx="325730" cy="369332"/>
          </a:xfrm>
          <a:prstGeom prst="rect">
            <a:avLst/>
          </a:prstGeom>
          <a:noFill/>
        </p:spPr>
        <p:txBody>
          <a:bodyPr wrap="none" rtlCol="0">
            <a:spAutoFit/>
          </a:bodyPr>
          <a:lstStyle/>
          <a:p>
            <a:r>
              <a:rPr lang="en-GB" dirty="0">
                <a:latin typeface="Century Gothic" panose="020B0502020202020204" pitchFamily="34" charset="0"/>
              </a:rPr>
              <a:t>X</a:t>
            </a:r>
          </a:p>
        </p:txBody>
      </p:sp>
      <p:sp>
        <p:nvSpPr>
          <p:cNvPr id="10" name="TextBox 9">
            <a:extLst>
              <a:ext uri="{FF2B5EF4-FFF2-40B4-BE49-F238E27FC236}">
                <a16:creationId xmlns:a16="http://schemas.microsoft.com/office/drawing/2014/main" id="{9B698845-4264-5EA2-9E70-0B8ED1442588}"/>
              </a:ext>
            </a:extLst>
          </p:cNvPr>
          <p:cNvSpPr txBox="1"/>
          <p:nvPr/>
        </p:nvSpPr>
        <p:spPr>
          <a:xfrm>
            <a:off x="2837543" y="3124198"/>
            <a:ext cx="325730" cy="369332"/>
          </a:xfrm>
          <a:prstGeom prst="rect">
            <a:avLst/>
          </a:prstGeom>
          <a:noFill/>
        </p:spPr>
        <p:txBody>
          <a:bodyPr wrap="none" rtlCol="0">
            <a:spAutoFit/>
          </a:bodyPr>
          <a:lstStyle/>
          <a:p>
            <a:r>
              <a:rPr lang="en-GB" dirty="0">
                <a:latin typeface="Century Gothic" panose="020B0502020202020204" pitchFamily="34" charset="0"/>
              </a:rPr>
              <a:t>X</a:t>
            </a:r>
          </a:p>
        </p:txBody>
      </p:sp>
      <p:sp>
        <p:nvSpPr>
          <p:cNvPr id="11" name="TextBox 10">
            <a:extLst>
              <a:ext uri="{FF2B5EF4-FFF2-40B4-BE49-F238E27FC236}">
                <a16:creationId xmlns:a16="http://schemas.microsoft.com/office/drawing/2014/main" id="{50326943-35E2-710C-07E0-F3625674E07C}"/>
              </a:ext>
            </a:extLst>
          </p:cNvPr>
          <p:cNvSpPr txBox="1"/>
          <p:nvPr/>
        </p:nvSpPr>
        <p:spPr>
          <a:xfrm>
            <a:off x="3512457" y="3962398"/>
            <a:ext cx="325730" cy="369332"/>
          </a:xfrm>
          <a:prstGeom prst="rect">
            <a:avLst/>
          </a:prstGeom>
          <a:noFill/>
        </p:spPr>
        <p:txBody>
          <a:bodyPr wrap="none" rtlCol="0">
            <a:spAutoFit/>
          </a:bodyPr>
          <a:lstStyle/>
          <a:p>
            <a:r>
              <a:rPr lang="en-GB" dirty="0">
                <a:latin typeface="Century Gothic" panose="020B0502020202020204" pitchFamily="34" charset="0"/>
              </a:rPr>
              <a:t>X</a:t>
            </a:r>
          </a:p>
        </p:txBody>
      </p:sp>
      <p:sp>
        <p:nvSpPr>
          <p:cNvPr id="12" name="TextBox 11">
            <a:extLst>
              <a:ext uri="{FF2B5EF4-FFF2-40B4-BE49-F238E27FC236}">
                <a16:creationId xmlns:a16="http://schemas.microsoft.com/office/drawing/2014/main" id="{33824C1F-C26E-EA96-CF9D-8312687E38F7}"/>
              </a:ext>
            </a:extLst>
          </p:cNvPr>
          <p:cNvSpPr txBox="1"/>
          <p:nvPr/>
        </p:nvSpPr>
        <p:spPr>
          <a:xfrm>
            <a:off x="2598058" y="4517570"/>
            <a:ext cx="325730" cy="369332"/>
          </a:xfrm>
          <a:prstGeom prst="rect">
            <a:avLst/>
          </a:prstGeom>
          <a:noFill/>
        </p:spPr>
        <p:txBody>
          <a:bodyPr wrap="none" rtlCol="0">
            <a:spAutoFit/>
          </a:bodyPr>
          <a:lstStyle/>
          <a:p>
            <a:r>
              <a:rPr lang="en-GB" dirty="0">
                <a:latin typeface="Century Gothic" panose="020B0502020202020204" pitchFamily="34" charset="0"/>
              </a:rPr>
              <a:t>X</a:t>
            </a:r>
          </a:p>
        </p:txBody>
      </p:sp>
      <p:sp>
        <p:nvSpPr>
          <p:cNvPr id="13" name="Oval 12">
            <a:extLst>
              <a:ext uri="{FF2B5EF4-FFF2-40B4-BE49-F238E27FC236}">
                <a16:creationId xmlns:a16="http://schemas.microsoft.com/office/drawing/2014/main" id="{30F5B04C-A567-46FE-CE78-061E1878A582}"/>
              </a:ext>
            </a:extLst>
          </p:cNvPr>
          <p:cNvSpPr/>
          <p:nvPr/>
        </p:nvSpPr>
        <p:spPr>
          <a:xfrm>
            <a:off x="2064657" y="4082143"/>
            <a:ext cx="97972" cy="1197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4" name="Oval 13">
            <a:extLst>
              <a:ext uri="{FF2B5EF4-FFF2-40B4-BE49-F238E27FC236}">
                <a16:creationId xmlns:a16="http://schemas.microsoft.com/office/drawing/2014/main" id="{D863A25F-5AE2-37FE-0C62-D44BCA4F7DBC}"/>
              </a:ext>
            </a:extLst>
          </p:cNvPr>
          <p:cNvSpPr/>
          <p:nvPr/>
        </p:nvSpPr>
        <p:spPr>
          <a:xfrm>
            <a:off x="2706914" y="3233057"/>
            <a:ext cx="97972" cy="1197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5" name="Oval 14">
            <a:extLst>
              <a:ext uri="{FF2B5EF4-FFF2-40B4-BE49-F238E27FC236}">
                <a16:creationId xmlns:a16="http://schemas.microsoft.com/office/drawing/2014/main" id="{E1D72E9B-1374-D1DE-3571-1471313CD0FE}"/>
              </a:ext>
            </a:extLst>
          </p:cNvPr>
          <p:cNvSpPr/>
          <p:nvPr/>
        </p:nvSpPr>
        <p:spPr>
          <a:xfrm>
            <a:off x="3599543" y="3853543"/>
            <a:ext cx="97972" cy="1197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6" name="Oval 15">
            <a:extLst>
              <a:ext uri="{FF2B5EF4-FFF2-40B4-BE49-F238E27FC236}">
                <a16:creationId xmlns:a16="http://schemas.microsoft.com/office/drawing/2014/main" id="{47996187-D74E-6A99-CDEC-D3D3AB62F232}"/>
              </a:ext>
            </a:extLst>
          </p:cNvPr>
          <p:cNvSpPr/>
          <p:nvPr/>
        </p:nvSpPr>
        <p:spPr>
          <a:xfrm>
            <a:off x="2881086" y="4626428"/>
            <a:ext cx="97972" cy="11974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7" name="Google Shape;94;p1">
            <a:extLst>
              <a:ext uri="{FF2B5EF4-FFF2-40B4-BE49-F238E27FC236}">
                <a16:creationId xmlns:a16="http://schemas.microsoft.com/office/drawing/2014/main" id="{7B7CBDA6-5D6A-23EC-F6A1-B00C0AAC8C61}"/>
              </a:ext>
            </a:extLst>
          </p:cNvPr>
          <p:cNvSpPr txBox="1"/>
          <p:nvPr/>
        </p:nvSpPr>
        <p:spPr>
          <a:xfrm>
            <a:off x="675465" y="2552890"/>
            <a:ext cx="780802" cy="369332"/>
          </a:xfrm>
          <a:prstGeom prst="rect">
            <a:avLst/>
          </a:prstGeom>
          <a:noFill/>
          <a:ln>
            <a:noFill/>
          </a:ln>
        </p:spPr>
        <p:txBody>
          <a:bodyPr spcFirstLastPara="1" wrap="square" lIns="0" tIns="0" rIns="0" bIns="0" anchor="t" anchorCtr="0">
            <a:spAutoFit/>
          </a:bodyPr>
          <a:lstStyle/>
          <a:p>
            <a:r>
              <a:rPr lang="en-GB" sz="2400" b="1" dirty="0">
                <a:solidFill>
                  <a:schemeClr val="accent1"/>
                </a:solidFill>
                <a:latin typeface="Century Gothic" panose="020B0502020202020204" pitchFamily="34" charset="0"/>
              </a:rPr>
              <a:t>2d. </a:t>
            </a:r>
          </a:p>
        </p:txBody>
      </p:sp>
    </p:spTree>
    <p:extLst>
      <p:ext uri="{BB962C8B-B14F-4D97-AF65-F5344CB8AC3E}">
        <p14:creationId xmlns:p14="http://schemas.microsoft.com/office/powerpoint/2010/main" val="2806138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animBg="1"/>
      <p:bldP spid="6" grpId="0" animBg="1"/>
      <p:bldP spid="7" grpId="0" animBg="1"/>
      <p:bldP spid="8" grpId="0" animBg="1"/>
      <p:bldP spid="9" grpId="0"/>
      <p:bldP spid="10" grpId="0"/>
      <p:bldP spid="11" grpId="0"/>
      <p:bldP spid="12" grpId="0"/>
      <p:bldP spid="13" grpId="0" animBg="1"/>
      <p:bldP spid="14" grpId="0" animBg="1"/>
      <p:bldP spid="15" grpId="0" animBg="1"/>
      <p:bldP spid="16" grpId="0" animBg="1"/>
      <p:bldP spid="1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69567-460C-A783-22CC-7C2078F43A67}"/>
              </a:ext>
            </a:extLst>
          </p:cNvPr>
          <p:cNvSpPr>
            <a:spLocks noGrp="1"/>
          </p:cNvSpPr>
          <p:nvPr>
            <p:ph type="title"/>
          </p:nvPr>
        </p:nvSpPr>
        <p:spPr/>
        <p:txBody>
          <a:bodyPr/>
          <a:lstStyle/>
          <a:p>
            <a:r>
              <a:rPr lang="en-GB" dirty="0">
                <a:latin typeface="Century Gothic" panose="020B0502020202020204" pitchFamily="34" charset="0"/>
              </a:rPr>
              <a:t>Answers: Chemistry Only</a:t>
            </a:r>
          </a:p>
        </p:txBody>
      </p:sp>
      <p:sp>
        <p:nvSpPr>
          <p:cNvPr id="3" name="Google Shape;94;p1">
            <a:extLst>
              <a:ext uri="{FF2B5EF4-FFF2-40B4-BE49-F238E27FC236}">
                <a16:creationId xmlns:a16="http://schemas.microsoft.com/office/drawing/2014/main" id="{05B0B426-01A2-453C-7FFD-E10E713FA59E}"/>
              </a:ext>
            </a:extLst>
          </p:cNvPr>
          <p:cNvSpPr txBox="1"/>
          <p:nvPr/>
        </p:nvSpPr>
        <p:spPr>
          <a:xfrm>
            <a:off x="556931" y="893423"/>
            <a:ext cx="2609602" cy="369332"/>
          </a:xfrm>
          <a:prstGeom prst="rect">
            <a:avLst/>
          </a:prstGeom>
          <a:noFill/>
          <a:ln>
            <a:noFill/>
          </a:ln>
        </p:spPr>
        <p:txBody>
          <a:bodyPr spcFirstLastPara="1" wrap="square" lIns="0" tIns="0" rIns="0" bIns="0" anchor="t" anchorCtr="0">
            <a:spAutoFit/>
          </a:bodyPr>
          <a:lstStyle/>
          <a:p>
            <a:r>
              <a:rPr lang="en-GB" sz="2400" b="1" dirty="0">
                <a:solidFill>
                  <a:schemeClr val="accent1"/>
                </a:solidFill>
                <a:latin typeface="Century Gothic" panose="020B0502020202020204" pitchFamily="34" charset="0"/>
              </a:rPr>
              <a:t>3a. COOH</a:t>
            </a:r>
          </a:p>
        </p:txBody>
      </p:sp>
      <p:sp>
        <p:nvSpPr>
          <p:cNvPr id="4" name="Google Shape;94;p1">
            <a:extLst>
              <a:ext uri="{FF2B5EF4-FFF2-40B4-BE49-F238E27FC236}">
                <a16:creationId xmlns:a16="http://schemas.microsoft.com/office/drawing/2014/main" id="{6B72A3E7-B2AB-90AA-8625-E672A7F5F1E6}"/>
              </a:ext>
            </a:extLst>
          </p:cNvPr>
          <p:cNvSpPr txBox="1"/>
          <p:nvPr/>
        </p:nvSpPr>
        <p:spPr>
          <a:xfrm>
            <a:off x="556932" y="1401423"/>
            <a:ext cx="6402668" cy="369332"/>
          </a:xfrm>
          <a:prstGeom prst="rect">
            <a:avLst/>
          </a:prstGeom>
          <a:noFill/>
          <a:ln>
            <a:noFill/>
          </a:ln>
        </p:spPr>
        <p:txBody>
          <a:bodyPr spcFirstLastPara="1" wrap="square" lIns="0" tIns="0" rIns="0" bIns="0" anchor="t" anchorCtr="0">
            <a:spAutoFit/>
          </a:bodyPr>
          <a:lstStyle/>
          <a:p>
            <a:r>
              <a:rPr lang="en-GB" sz="2400" b="1" dirty="0">
                <a:solidFill>
                  <a:schemeClr val="accent1"/>
                </a:solidFill>
                <a:latin typeface="Century Gothic" panose="020B0502020202020204" pitchFamily="34" charset="0"/>
              </a:rPr>
              <a:t>3b. In alcoholic drinks or as a solvent</a:t>
            </a:r>
          </a:p>
        </p:txBody>
      </p:sp>
      <p:sp>
        <p:nvSpPr>
          <p:cNvPr id="5" name="Google Shape;94;p1">
            <a:extLst>
              <a:ext uri="{FF2B5EF4-FFF2-40B4-BE49-F238E27FC236}">
                <a16:creationId xmlns:a16="http://schemas.microsoft.com/office/drawing/2014/main" id="{1A40A0F8-277F-D205-4D86-4F061A0FA3A5}"/>
              </a:ext>
            </a:extLst>
          </p:cNvPr>
          <p:cNvSpPr txBox="1"/>
          <p:nvPr/>
        </p:nvSpPr>
        <p:spPr>
          <a:xfrm>
            <a:off x="573864" y="1977157"/>
            <a:ext cx="2609602" cy="369332"/>
          </a:xfrm>
          <a:prstGeom prst="rect">
            <a:avLst/>
          </a:prstGeom>
          <a:noFill/>
          <a:ln>
            <a:noFill/>
          </a:ln>
        </p:spPr>
        <p:txBody>
          <a:bodyPr spcFirstLastPara="1" wrap="square" lIns="0" tIns="0" rIns="0" bIns="0" anchor="t" anchorCtr="0">
            <a:spAutoFit/>
          </a:bodyPr>
          <a:lstStyle/>
          <a:p>
            <a:r>
              <a:rPr lang="en-GB" sz="2400" b="1" dirty="0">
                <a:solidFill>
                  <a:schemeClr val="accent1"/>
                </a:solidFill>
                <a:latin typeface="Century Gothic" panose="020B0502020202020204" pitchFamily="34" charset="0"/>
              </a:rPr>
              <a:t>3c. Ester + water</a:t>
            </a:r>
          </a:p>
        </p:txBody>
      </p:sp>
      <p:sp>
        <p:nvSpPr>
          <p:cNvPr id="6" name="Google Shape;94;p1">
            <a:extLst>
              <a:ext uri="{FF2B5EF4-FFF2-40B4-BE49-F238E27FC236}">
                <a16:creationId xmlns:a16="http://schemas.microsoft.com/office/drawing/2014/main" id="{C3F268A0-CB67-1BBD-3B62-487483326D10}"/>
              </a:ext>
            </a:extLst>
          </p:cNvPr>
          <p:cNvSpPr txBox="1"/>
          <p:nvPr/>
        </p:nvSpPr>
        <p:spPr>
          <a:xfrm>
            <a:off x="590797" y="2552889"/>
            <a:ext cx="10906936" cy="2954655"/>
          </a:xfrm>
          <a:prstGeom prst="rect">
            <a:avLst/>
          </a:prstGeom>
          <a:noFill/>
          <a:ln>
            <a:noFill/>
          </a:ln>
        </p:spPr>
        <p:txBody>
          <a:bodyPr spcFirstLastPara="1" wrap="square" lIns="0" tIns="0" rIns="0" bIns="0" anchor="t" anchorCtr="0">
            <a:spAutoFit/>
          </a:bodyPr>
          <a:lstStyle/>
          <a:p>
            <a:r>
              <a:rPr lang="en-GB" sz="2400" b="1" dirty="0">
                <a:solidFill>
                  <a:schemeClr val="accent1"/>
                </a:solidFill>
                <a:latin typeface="Century Gothic" panose="020B0502020202020204" pitchFamily="34" charset="0"/>
              </a:rPr>
              <a:t>3d. </a:t>
            </a:r>
          </a:p>
          <a:p>
            <a:r>
              <a:rPr lang="en-GB" sz="2400" b="1" dirty="0">
                <a:solidFill>
                  <a:schemeClr val="accent1"/>
                </a:solidFill>
                <a:latin typeface="Century Gothic" panose="020B0502020202020204" pitchFamily="34" charset="0"/>
              </a:rPr>
              <a:t>Level 0 (0 marks): no relevant content</a:t>
            </a:r>
          </a:p>
          <a:p>
            <a:r>
              <a:rPr lang="en-GB" sz="2400" b="1" dirty="0">
                <a:solidFill>
                  <a:schemeClr val="accent1"/>
                </a:solidFill>
                <a:latin typeface="Century Gothic" panose="020B0502020202020204" pitchFamily="34" charset="0"/>
              </a:rPr>
              <a:t>Level 1 (1-2 marks): relevant points may be made but are not connected</a:t>
            </a:r>
          </a:p>
          <a:p>
            <a:r>
              <a:rPr lang="en-GB" sz="2400" b="1" dirty="0">
                <a:solidFill>
                  <a:schemeClr val="accent1"/>
                </a:solidFill>
                <a:latin typeface="Century Gothic" panose="020B0502020202020204" pitchFamily="34" charset="0"/>
              </a:rPr>
              <a:t>Level 2 (3-4 marks): relevant points are made and there is an attempt at linking or a conclusion</a:t>
            </a:r>
          </a:p>
          <a:p>
            <a:r>
              <a:rPr lang="en-GB" sz="2400" b="1" dirty="0">
                <a:solidFill>
                  <a:schemeClr val="accent1"/>
                </a:solidFill>
                <a:latin typeface="Century Gothic" panose="020B0502020202020204" pitchFamily="34" charset="0"/>
              </a:rPr>
              <a:t>Level 3 (5-6 marks): relevant points are logically linked with a justified conclusion</a:t>
            </a:r>
          </a:p>
          <a:p>
            <a:r>
              <a:rPr lang="en-GB" sz="2400" b="1" dirty="0">
                <a:solidFill>
                  <a:schemeClr val="accent1"/>
                </a:solidFill>
                <a:latin typeface="Century Gothic" panose="020B0502020202020204" pitchFamily="34" charset="0"/>
              </a:rPr>
              <a:t> </a:t>
            </a:r>
          </a:p>
        </p:txBody>
      </p:sp>
    </p:spTree>
    <p:extLst>
      <p:ext uri="{BB962C8B-B14F-4D97-AF65-F5344CB8AC3E}">
        <p14:creationId xmlns:p14="http://schemas.microsoft.com/office/powerpoint/2010/main" val="35031388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73A5BC-1C2C-A765-D7D5-B831F629C1DD}"/>
              </a:ext>
            </a:extLst>
          </p:cNvPr>
          <p:cNvSpPr>
            <a:spLocks noGrp="1"/>
          </p:cNvSpPr>
          <p:nvPr>
            <p:ph type="title"/>
          </p:nvPr>
        </p:nvSpPr>
        <p:spPr/>
        <p:txBody>
          <a:bodyPr/>
          <a:lstStyle/>
          <a:p>
            <a:r>
              <a:rPr lang="en-GB" dirty="0">
                <a:latin typeface="Century Gothic" panose="020B0502020202020204" pitchFamily="34" charset="0"/>
              </a:rPr>
              <a:t>Answers: Chemistry Only</a:t>
            </a:r>
          </a:p>
        </p:txBody>
      </p:sp>
      <p:sp>
        <p:nvSpPr>
          <p:cNvPr id="4" name="TextBox 3">
            <a:extLst>
              <a:ext uri="{FF2B5EF4-FFF2-40B4-BE49-F238E27FC236}">
                <a16:creationId xmlns:a16="http://schemas.microsoft.com/office/drawing/2014/main" id="{22548668-4AAC-51C4-A849-F8C21FECFCD9}"/>
              </a:ext>
            </a:extLst>
          </p:cNvPr>
          <p:cNvSpPr txBox="1"/>
          <p:nvPr/>
        </p:nvSpPr>
        <p:spPr>
          <a:xfrm>
            <a:off x="393699" y="842077"/>
            <a:ext cx="10240433" cy="5847755"/>
          </a:xfrm>
          <a:prstGeom prst="rect">
            <a:avLst/>
          </a:prstGeom>
          <a:noFill/>
        </p:spPr>
        <p:txBody>
          <a:bodyPr wrap="square">
            <a:spAutoFit/>
          </a:bodyPr>
          <a:lstStyle/>
          <a:p>
            <a:r>
              <a:rPr lang="en-GB" sz="2200" b="1" dirty="0">
                <a:solidFill>
                  <a:schemeClr val="accent1"/>
                </a:solidFill>
                <a:latin typeface="Century Gothic" panose="020B0502020202020204" pitchFamily="34" charset="0"/>
              </a:rPr>
              <a:t>3d. Suggested points:</a:t>
            </a:r>
          </a:p>
          <a:p>
            <a:r>
              <a:rPr lang="en-GB" sz="2200" b="1" dirty="0">
                <a:solidFill>
                  <a:schemeClr val="accent1"/>
                </a:solidFill>
                <a:latin typeface="Century Gothic" panose="020B0502020202020204" pitchFamily="34" charset="0"/>
              </a:rPr>
              <a:t> </a:t>
            </a:r>
          </a:p>
          <a:p>
            <a:r>
              <a:rPr lang="en-GB" sz="2200" b="1" i="1" dirty="0">
                <a:solidFill>
                  <a:schemeClr val="accent1"/>
                </a:solidFill>
                <a:latin typeface="Century Gothic" panose="020B0502020202020204" pitchFamily="34" charset="0"/>
              </a:rPr>
              <a:t>Advantages of fermentation</a:t>
            </a:r>
            <a:endParaRPr lang="en-GB" sz="2200" b="1" dirty="0">
              <a:solidFill>
                <a:schemeClr val="accent1"/>
              </a:solidFill>
              <a:latin typeface="Century Gothic" panose="020B0502020202020204" pitchFamily="34" charset="0"/>
            </a:endParaRPr>
          </a:p>
          <a:p>
            <a:pPr lvl="0"/>
            <a:r>
              <a:rPr lang="en-GB" sz="2200" b="1" dirty="0">
                <a:solidFill>
                  <a:schemeClr val="accent1"/>
                </a:solidFill>
                <a:latin typeface="Century Gothic" panose="020B0502020202020204" pitchFamily="34" charset="0"/>
              </a:rPr>
              <a:t>Low energy usage</a:t>
            </a:r>
          </a:p>
          <a:p>
            <a:pPr lvl="0"/>
            <a:r>
              <a:rPr lang="en-GB" sz="2200" b="1" dirty="0">
                <a:solidFill>
                  <a:schemeClr val="accent1"/>
                </a:solidFill>
                <a:latin typeface="Century Gothic" panose="020B0502020202020204" pitchFamily="34" charset="0"/>
              </a:rPr>
              <a:t>Raw material used is renewable</a:t>
            </a:r>
          </a:p>
          <a:p>
            <a:r>
              <a:rPr lang="en-GB" sz="2200" b="1" dirty="0">
                <a:solidFill>
                  <a:schemeClr val="accent1"/>
                </a:solidFill>
                <a:latin typeface="Century Gothic" panose="020B0502020202020204" pitchFamily="34" charset="0"/>
              </a:rPr>
              <a:t> </a:t>
            </a:r>
          </a:p>
          <a:p>
            <a:r>
              <a:rPr lang="en-GB" sz="2200" b="1" i="1" dirty="0">
                <a:solidFill>
                  <a:schemeClr val="accent1"/>
                </a:solidFill>
                <a:latin typeface="Century Gothic" panose="020B0502020202020204" pitchFamily="34" charset="0"/>
              </a:rPr>
              <a:t>Disadvantages of fermentation</a:t>
            </a:r>
            <a:endParaRPr lang="en-GB" sz="2200" b="1" dirty="0">
              <a:solidFill>
                <a:schemeClr val="accent1"/>
              </a:solidFill>
              <a:latin typeface="Century Gothic" panose="020B0502020202020204" pitchFamily="34" charset="0"/>
            </a:endParaRPr>
          </a:p>
          <a:p>
            <a:pPr lvl="0"/>
            <a:r>
              <a:rPr lang="en-GB" sz="2200" b="1" dirty="0">
                <a:solidFill>
                  <a:schemeClr val="accent1"/>
                </a:solidFill>
                <a:latin typeface="Century Gothic" panose="020B0502020202020204" pitchFamily="34" charset="0"/>
              </a:rPr>
              <a:t>Produces low purity ethanol</a:t>
            </a:r>
          </a:p>
          <a:p>
            <a:pPr lvl="0"/>
            <a:r>
              <a:rPr lang="en-GB" sz="2200" b="1" dirty="0">
                <a:solidFill>
                  <a:schemeClr val="accent1"/>
                </a:solidFill>
                <a:latin typeface="Century Gothic" panose="020B0502020202020204" pitchFamily="34" charset="0"/>
              </a:rPr>
              <a:t>Relatively low rate of reaction</a:t>
            </a:r>
          </a:p>
          <a:p>
            <a:r>
              <a:rPr lang="en-GB" sz="2200" b="1" dirty="0">
                <a:solidFill>
                  <a:schemeClr val="accent1"/>
                </a:solidFill>
                <a:latin typeface="Century Gothic" panose="020B0502020202020204" pitchFamily="34" charset="0"/>
              </a:rPr>
              <a:t> </a:t>
            </a:r>
          </a:p>
          <a:p>
            <a:r>
              <a:rPr lang="en-GB" sz="2200" b="1" i="1" dirty="0">
                <a:solidFill>
                  <a:schemeClr val="accent1"/>
                </a:solidFill>
                <a:latin typeface="Century Gothic" panose="020B0502020202020204" pitchFamily="34" charset="0"/>
              </a:rPr>
              <a:t>Advantages of hydration</a:t>
            </a:r>
            <a:endParaRPr lang="en-GB" sz="2200" b="1" dirty="0">
              <a:solidFill>
                <a:schemeClr val="accent1"/>
              </a:solidFill>
              <a:latin typeface="Century Gothic" panose="020B0502020202020204" pitchFamily="34" charset="0"/>
            </a:endParaRPr>
          </a:p>
          <a:p>
            <a:pPr lvl="0"/>
            <a:r>
              <a:rPr lang="en-GB" sz="2200" b="1" dirty="0">
                <a:solidFill>
                  <a:schemeClr val="accent1"/>
                </a:solidFill>
                <a:latin typeface="Century Gothic" panose="020B0502020202020204" pitchFamily="34" charset="0"/>
              </a:rPr>
              <a:t>High energy usage, therefore expensive</a:t>
            </a:r>
          </a:p>
          <a:p>
            <a:pPr lvl="0"/>
            <a:r>
              <a:rPr lang="en-GB" sz="2200" b="1" dirty="0">
                <a:solidFill>
                  <a:schemeClr val="accent1"/>
                </a:solidFill>
                <a:latin typeface="Century Gothic" panose="020B0502020202020204" pitchFamily="34" charset="0"/>
              </a:rPr>
              <a:t>Raw material used is non-renewable</a:t>
            </a:r>
          </a:p>
          <a:p>
            <a:r>
              <a:rPr lang="en-GB" sz="2200" b="1" dirty="0">
                <a:solidFill>
                  <a:schemeClr val="accent1"/>
                </a:solidFill>
                <a:latin typeface="Century Gothic" panose="020B0502020202020204" pitchFamily="34" charset="0"/>
              </a:rPr>
              <a:t> </a:t>
            </a:r>
          </a:p>
          <a:p>
            <a:r>
              <a:rPr lang="en-GB" sz="2200" b="1" i="1" dirty="0">
                <a:solidFill>
                  <a:schemeClr val="accent1"/>
                </a:solidFill>
                <a:latin typeface="Century Gothic" panose="020B0502020202020204" pitchFamily="34" charset="0"/>
              </a:rPr>
              <a:t>Disadvantages of hydration</a:t>
            </a:r>
            <a:endParaRPr lang="en-GB" sz="2200" b="1" dirty="0">
              <a:solidFill>
                <a:schemeClr val="accent1"/>
              </a:solidFill>
              <a:latin typeface="Century Gothic" panose="020B0502020202020204" pitchFamily="34" charset="0"/>
            </a:endParaRPr>
          </a:p>
          <a:p>
            <a:pPr lvl="0"/>
            <a:r>
              <a:rPr lang="en-GB" sz="2200" b="1" dirty="0">
                <a:solidFill>
                  <a:schemeClr val="accent1"/>
                </a:solidFill>
                <a:latin typeface="Century Gothic" panose="020B0502020202020204" pitchFamily="34" charset="0"/>
              </a:rPr>
              <a:t>Produces high purity ethanol</a:t>
            </a:r>
          </a:p>
          <a:p>
            <a:pPr lvl="0"/>
            <a:r>
              <a:rPr lang="en-GB" sz="2200" b="1" dirty="0">
                <a:solidFill>
                  <a:schemeClr val="accent1"/>
                </a:solidFill>
                <a:latin typeface="Century Gothic" panose="020B0502020202020204" pitchFamily="34" charset="0"/>
              </a:rPr>
              <a:t>Relatively high rate of reaction</a:t>
            </a:r>
          </a:p>
        </p:txBody>
      </p:sp>
    </p:spTree>
    <p:extLst>
      <p:ext uri="{BB962C8B-B14F-4D97-AF65-F5344CB8AC3E}">
        <p14:creationId xmlns:p14="http://schemas.microsoft.com/office/powerpoint/2010/main" val="6771213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p:cNvSpPr txBox="1"/>
          <p:nvPr/>
        </p:nvSpPr>
        <p:spPr>
          <a:xfrm>
            <a:off x="540000" y="1080000"/>
            <a:ext cx="10620000" cy="5539978"/>
          </a:xfrm>
          <a:prstGeom prst="rect">
            <a:avLst/>
          </a:prstGeom>
          <a:noFill/>
        </p:spPr>
        <p:txBody>
          <a:bodyPr wrap="square" lIns="0" tIns="0" rIns="0" bIns="0" rtlCol="0">
            <a:spAutoFit/>
          </a:bodyPr>
          <a:lstStyle/>
          <a:p>
            <a:r>
              <a:rPr lang="en-GB" sz="2400" b="1">
                <a:latin typeface="Century Gothic" panose="020B0502020202020204" pitchFamily="34" charset="0"/>
              </a:rPr>
              <a:t>Teacher to edit according to class performance on quiz</a:t>
            </a:r>
          </a:p>
          <a:p>
            <a:endParaRPr lang="en-GB" sz="2400">
              <a:latin typeface="Century Gothic" panose="020B0502020202020204" pitchFamily="34" charset="0"/>
            </a:endParaRPr>
          </a:p>
          <a:p>
            <a:r>
              <a:rPr lang="en-GB" sz="2400">
                <a:latin typeface="Century Gothic" panose="020B0502020202020204" pitchFamily="34" charset="0"/>
              </a:rPr>
              <a:t>If you got any of QX wrong</a:t>
            </a:r>
          </a:p>
          <a:p>
            <a:pPr lvl="1"/>
            <a:r>
              <a:rPr lang="en-GB" sz="2400">
                <a:latin typeface="Century Gothic" panose="020B0502020202020204" pitchFamily="34" charset="0"/>
                <a:ea typeface="Century Gothic"/>
                <a:cs typeface="Century Gothic"/>
                <a:sym typeface="Century Gothic"/>
              </a:rPr>
              <a:t>Insert fix-it task instructions here. See the mastery quiz mark scheme for suggested fix-it tasks.</a:t>
            </a:r>
            <a:endParaRPr lang="en-GB" sz="2400">
              <a:latin typeface="Century Gothic" panose="020B0502020202020204" pitchFamily="34" charset="0"/>
            </a:endParaRPr>
          </a:p>
          <a:p>
            <a:pPr marL="457200" indent="-457200">
              <a:buFont typeface="Arial" panose="020B0604020202020204" pitchFamily="34" charset="0"/>
              <a:buChar char="•"/>
            </a:pPr>
            <a:endParaRPr lang="en-GB" sz="2400">
              <a:latin typeface="Century Gothic" panose="020B0502020202020204" pitchFamily="34" charset="0"/>
            </a:endParaRPr>
          </a:p>
          <a:p>
            <a:r>
              <a:rPr lang="en-GB" sz="2400">
                <a:latin typeface="Century Gothic" panose="020B0502020202020204" pitchFamily="34" charset="0"/>
              </a:rPr>
              <a:t>If you got any of QX wrong…</a:t>
            </a:r>
          </a:p>
          <a:p>
            <a:pPr lvl="1"/>
            <a:r>
              <a:rPr lang="en-GB" sz="2400">
                <a:latin typeface="Century Gothic" panose="020B0502020202020204" pitchFamily="34" charset="0"/>
                <a:ea typeface="Century Gothic"/>
                <a:cs typeface="Century Gothic"/>
                <a:sym typeface="Century Gothic"/>
              </a:rPr>
              <a:t>Insert fix-it task instructions here. See the mastery quiz mark scheme for suggested fix-it tasks.</a:t>
            </a:r>
            <a:endParaRPr lang="en-GB" sz="2400">
              <a:latin typeface="Century Gothic" panose="020B0502020202020204" pitchFamily="34" charset="0"/>
            </a:endParaRPr>
          </a:p>
          <a:p>
            <a:endParaRPr lang="en-GB" sz="2400">
              <a:latin typeface="Century Gothic" panose="020B0502020202020204" pitchFamily="34" charset="0"/>
            </a:endParaRPr>
          </a:p>
          <a:p>
            <a:r>
              <a:rPr lang="en-GB" sz="2400">
                <a:latin typeface="Century Gothic" panose="020B0502020202020204" pitchFamily="34" charset="0"/>
              </a:rPr>
              <a:t>If you got QX or QX wrong …</a:t>
            </a:r>
          </a:p>
          <a:p>
            <a:pPr lvl="1"/>
            <a:r>
              <a:rPr lang="en-GB" sz="2400">
                <a:latin typeface="Century Gothic" panose="020B0502020202020204" pitchFamily="34" charset="0"/>
                <a:ea typeface="Century Gothic"/>
                <a:cs typeface="Century Gothic"/>
                <a:sym typeface="Century Gothic"/>
              </a:rPr>
              <a:t>Insert fix-it task instructions here. See the mastery quiz mark scheme for suggested fix-it tasks.</a:t>
            </a:r>
            <a:endParaRPr lang="en-GB" sz="2400">
              <a:latin typeface="Century Gothic" panose="020B0502020202020204" pitchFamily="34" charset="0"/>
            </a:endParaRPr>
          </a:p>
          <a:p>
            <a:pPr lvl="1"/>
            <a:endParaRPr lang="en-GB" sz="2400">
              <a:latin typeface="Century Gothic" panose="020B0502020202020204" pitchFamily="34" charset="0"/>
            </a:endParaRPr>
          </a:p>
          <a:p>
            <a:endParaRPr lang="en-GB" sz="2400">
              <a:latin typeface="Century Gothic" panose="020B0502020202020204" pitchFamily="34" charset="0"/>
            </a:endParaRPr>
          </a:p>
        </p:txBody>
      </p:sp>
      <p:sp>
        <p:nvSpPr>
          <p:cNvPr id="2" name="Title 1">
            <a:extLst>
              <a:ext uri="{FF2B5EF4-FFF2-40B4-BE49-F238E27FC236}">
                <a16:creationId xmlns:a16="http://schemas.microsoft.com/office/drawing/2014/main" id="{5C610907-FAC1-1D46-A7DB-3D285241CCEA}"/>
              </a:ext>
            </a:extLst>
          </p:cNvPr>
          <p:cNvSpPr>
            <a:spLocks noGrp="1"/>
          </p:cNvSpPr>
          <p:nvPr>
            <p:ph type="title"/>
          </p:nvPr>
        </p:nvSpPr>
        <p:spPr/>
        <p:txBody>
          <a:bodyPr>
            <a:normAutofit/>
          </a:bodyPr>
          <a:lstStyle/>
          <a:p>
            <a:r>
              <a:rPr lang="en-GB">
                <a:latin typeface="Century Gothic" panose="020B0502020202020204" pitchFamily="34" charset="0"/>
              </a:rPr>
              <a:t>Complete your fix it task</a:t>
            </a:r>
            <a:endParaRPr lang="en-US"/>
          </a:p>
        </p:txBody>
      </p:sp>
    </p:spTree>
    <p:extLst>
      <p:ext uri="{BB962C8B-B14F-4D97-AF65-F5344CB8AC3E}">
        <p14:creationId xmlns:p14="http://schemas.microsoft.com/office/powerpoint/2010/main" val="37394735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dirty="0">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4244135058"/>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C5.1.16</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dirty="0">
                          <a:latin typeface="Century Gothic" panose="020B0502020202020204" pitchFamily="34" charset="0"/>
                        </a:rPr>
                        <a:t>What was good about this lesson?</a:t>
                      </a:r>
                    </a:p>
                  </a:txBody>
                  <a:tcPr/>
                </a:tc>
                <a:tc>
                  <a:txBody>
                    <a:bodyPr/>
                    <a:lstStyle/>
                    <a:p>
                      <a:r>
                        <a:rPr lang="en-US" dirty="0">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dirty="0">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dirty="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dirty="0">
                <a:latin typeface="Century Gothic" panose="020B0502020202020204" pitchFamily="34" charset="0"/>
              </a:rPr>
              <a:t>or by emailing </a:t>
            </a:r>
            <a:r>
              <a:rPr lang="en-US" sz="2400" dirty="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dirty="0">
              <a:solidFill>
                <a:schemeClr val="accent1"/>
              </a:solidFill>
              <a:latin typeface="Century Gothic" panose="020B0502020202020204" pitchFamily="34" charset="0"/>
            </a:endParaRPr>
          </a:p>
          <a:p>
            <a:r>
              <a:rPr lang="en-US" sz="2400" dirty="0">
                <a:latin typeface="Century Gothic" panose="020B0502020202020204" pitchFamily="34" charset="0"/>
              </a:rPr>
              <a:t>Thank you!</a:t>
            </a:r>
          </a:p>
        </p:txBody>
      </p:sp>
    </p:spTree>
    <p:extLst>
      <p:ext uri="{BB962C8B-B14F-4D97-AF65-F5344CB8AC3E}">
        <p14:creationId xmlns:p14="http://schemas.microsoft.com/office/powerpoint/2010/main" val="338003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 name="Google Shape;100;p1">
            <a:extLst>
              <a:ext uri="{FF2B5EF4-FFF2-40B4-BE49-F238E27FC236}">
                <a16:creationId xmlns:a16="http://schemas.microsoft.com/office/drawing/2014/main" id="{A3F4895E-1D02-224B-8268-6EB01190633F}"/>
              </a:ext>
            </a:extLst>
          </p:cNvPr>
          <p:cNvSpPr txBox="1"/>
          <p:nvPr/>
        </p:nvSpPr>
        <p:spPr>
          <a:xfrm>
            <a:off x="355600" y="297765"/>
            <a:ext cx="11226800" cy="532449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sng" strike="noStrike" cap="none" dirty="0">
                <a:solidFill>
                  <a:schemeClr val="dk1"/>
                </a:solidFill>
                <a:latin typeface="Century Gothic"/>
                <a:ea typeface="Century Gothic"/>
                <a:cs typeface="Century Gothic"/>
                <a:sym typeface="Century Gothic"/>
              </a:rPr>
              <a:t>Feedback Lesson</a:t>
            </a: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Do Now:</a:t>
            </a: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b="0" i="0" u="none" strike="noStrike" cap="none" dirty="0">
                <a:solidFill>
                  <a:schemeClr val="dk1"/>
                </a:solidFill>
                <a:latin typeface="Century Gothic"/>
                <a:ea typeface="Century Gothic"/>
                <a:cs typeface="Century Gothic"/>
                <a:sym typeface="Century Gothic"/>
              </a:rPr>
              <a:t>Name the alkane that contains four carbon atoms.</a:t>
            </a: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endParaRPr lang="en-GB" sz="2400" b="0" i="0" u="none" strike="noStrike" cap="none"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b="0" i="0" u="none" strike="noStrike" cap="none" dirty="0">
                <a:solidFill>
                  <a:schemeClr val="dk1"/>
                </a:solidFill>
                <a:latin typeface="Century Gothic"/>
                <a:ea typeface="Century Gothic"/>
                <a:cs typeface="Century Gothic"/>
                <a:sym typeface="Century Gothic"/>
              </a:rPr>
              <a:t>Name the process by which crude oil is separated into different compounds.</a:t>
            </a:r>
          </a:p>
          <a:p>
            <a:pPr marL="457200" marR="0" lvl="0" indent="-457200" algn="l" rtl="0">
              <a:lnSpc>
                <a:spcPct val="100000"/>
              </a:lnSpc>
              <a:spcBef>
                <a:spcPts val="0"/>
              </a:spcBef>
              <a:spcAft>
                <a:spcPts val="0"/>
              </a:spcAft>
              <a:buClr>
                <a:schemeClr val="dk1"/>
              </a:buClr>
              <a:buSzPts val="2400"/>
              <a:buFont typeface="+mj-lt"/>
              <a:buAutoNum type="arabicPeriod"/>
            </a:pPr>
            <a:endParaRPr sz="2400" b="0" i="0" u="none" strike="noStrike" cap="none" dirty="0">
              <a:solidFill>
                <a:schemeClr val="dk1"/>
              </a:solidFill>
              <a:latin typeface="Century Gothic"/>
              <a:ea typeface="Century Gothic"/>
              <a:cs typeface="Century Gothic"/>
              <a:sym typeface="Century Gothic"/>
            </a:endParaRPr>
          </a:p>
          <a:p>
            <a:pPr marL="457200" lvl="0" indent="-457200">
              <a:buClr>
                <a:schemeClr val="dk1"/>
              </a:buClr>
              <a:buSzPts val="2400"/>
              <a:buFont typeface="+mj-lt"/>
              <a:buAutoNum type="arabicPeriod"/>
            </a:pPr>
            <a:r>
              <a:rPr lang="en-GB" sz="2400" dirty="0">
                <a:solidFill>
                  <a:schemeClr val="dk1"/>
                </a:solidFill>
                <a:latin typeface="Century Gothic"/>
                <a:ea typeface="Century Gothic"/>
                <a:cs typeface="Century Gothic"/>
                <a:sym typeface="Century Gothic"/>
              </a:rPr>
              <a:t>Describe the pattern in the boiling points of the alkanes. </a:t>
            </a:r>
          </a:p>
          <a:p>
            <a:pPr marL="457200" marR="0" lvl="0" indent="-457200" algn="l" rtl="0">
              <a:lnSpc>
                <a:spcPct val="100000"/>
              </a:lnSpc>
              <a:spcBef>
                <a:spcPts val="0"/>
              </a:spcBef>
              <a:spcAft>
                <a:spcPts val="0"/>
              </a:spcAft>
              <a:buClr>
                <a:schemeClr val="dk1"/>
              </a:buClr>
              <a:buSzPts val="2400"/>
              <a:buFont typeface="+mj-lt"/>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b="0" i="0" u="none" strike="noStrike" cap="none" dirty="0">
                <a:solidFill>
                  <a:schemeClr val="dk1"/>
                </a:solidFill>
                <a:latin typeface="Century Gothic"/>
                <a:ea typeface="Century Gothic"/>
                <a:cs typeface="Century Gothic"/>
                <a:sym typeface="Century Gothic"/>
              </a:rPr>
              <a:t>Name the property that describes how easily something is poured.</a:t>
            </a: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dirty="0">
                <a:solidFill>
                  <a:schemeClr val="dk1"/>
                </a:solidFill>
                <a:latin typeface="Century Gothic"/>
                <a:ea typeface="Century Gothic"/>
                <a:cs typeface="Century Gothic"/>
                <a:sym typeface="Century Gothic"/>
              </a:rPr>
              <a:t>State the products of combustion of alkanes.</a:t>
            </a:r>
          </a:p>
          <a:p>
            <a:pPr marR="0" lvl="0" algn="l" rtl="0">
              <a:lnSpc>
                <a:spcPct val="100000"/>
              </a:lnSpc>
              <a:spcBef>
                <a:spcPts val="0"/>
              </a:spcBef>
              <a:spcAft>
                <a:spcPts val="0"/>
              </a:spcAft>
              <a:buClr>
                <a:schemeClr val="dk1"/>
              </a:buClr>
              <a:buSzPts val="2400"/>
            </a:pPr>
            <a:endParaRPr sz="1400" b="0" i="0" u="none" strike="noStrike" cap="none" dirty="0">
              <a:solidFill>
                <a:srgbClr val="000000"/>
              </a:solidFill>
              <a:latin typeface="Arial"/>
              <a:ea typeface="Arial"/>
              <a:cs typeface="Arial"/>
              <a:sym typeface="Arial"/>
            </a:endParaRPr>
          </a:p>
        </p:txBody>
      </p:sp>
      <p:sp>
        <p:nvSpPr>
          <p:cNvPr id="9" name="Google Shape;101;p1">
            <a:extLst>
              <a:ext uri="{FF2B5EF4-FFF2-40B4-BE49-F238E27FC236}">
                <a16:creationId xmlns:a16="http://schemas.microsoft.com/office/drawing/2014/main" id="{4654A9D9-6C37-6043-966A-926AD886CE54}"/>
              </a:ext>
            </a:extLst>
          </p:cNvPr>
          <p:cNvSpPr txBox="1"/>
          <p:nvPr/>
        </p:nvSpPr>
        <p:spPr>
          <a:xfrm>
            <a:off x="802530" y="1932713"/>
            <a:ext cx="10117242"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Arial"/>
                <a:cs typeface="Arial"/>
                <a:sym typeface="Century Gothic"/>
              </a:rPr>
              <a:t>Butane</a:t>
            </a:r>
            <a:endParaRPr sz="1400" b="1" i="0" u="none" strike="noStrike" cap="none" dirty="0">
              <a:solidFill>
                <a:schemeClr val="accent1"/>
              </a:solidFill>
              <a:latin typeface="Arial"/>
              <a:ea typeface="Arial"/>
              <a:cs typeface="Arial"/>
              <a:sym typeface="Arial"/>
            </a:endParaRPr>
          </a:p>
        </p:txBody>
      </p:sp>
      <p:sp>
        <p:nvSpPr>
          <p:cNvPr id="10" name="Google Shape;102;p1">
            <a:extLst>
              <a:ext uri="{FF2B5EF4-FFF2-40B4-BE49-F238E27FC236}">
                <a16:creationId xmlns:a16="http://schemas.microsoft.com/office/drawing/2014/main" id="{7007BDE7-78B3-F74C-9793-1F982B884727}"/>
              </a:ext>
            </a:extLst>
          </p:cNvPr>
          <p:cNvSpPr txBox="1"/>
          <p:nvPr/>
        </p:nvSpPr>
        <p:spPr>
          <a:xfrm>
            <a:off x="836395" y="3059034"/>
            <a:ext cx="7646635" cy="46166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accent1"/>
                </a:solidFill>
                <a:latin typeface="Century Gothic"/>
                <a:ea typeface="Century Gothic"/>
                <a:cs typeface="Century Gothic"/>
                <a:sym typeface="Century Gothic"/>
              </a:rPr>
              <a:t>Fractional distillation</a:t>
            </a:r>
            <a:endParaRPr sz="1400" b="1" i="0" u="none" strike="noStrike" cap="none" dirty="0">
              <a:solidFill>
                <a:schemeClr val="accent1"/>
              </a:solidFill>
              <a:latin typeface="Arial"/>
              <a:ea typeface="Arial"/>
              <a:cs typeface="Arial"/>
              <a:sym typeface="Arial"/>
            </a:endParaRPr>
          </a:p>
        </p:txBody>
      </p:sp>
      <p:sp>
        <p:nvSpPr>
          <p:cNvPr id="11" name="Google Shape;103;p1">
            <a:extLst>
              <a:ext uri="{FF2B5EF4-FFF2-40B4-BE49-F238E27FC236}">
                <a16:creationId xmlns:a16="http://schemas.microsoft.com/office/drawing/2014/main" id="{F230D780-A99A-B54A-8195-1ED9B4CEFD7D}"/>
              </a:ext>
            </a:extLst>
          </p:cNvPr>
          <p:cNvSpPr txBox="1"/>
          <p:nvPr/>
        </p:nvSpPr>
        <p:spPr>
          <a:xfrm>
            <a:off x="819461" y="3766196"/>
            <a:ext cx="10254939"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accent1"/>
                </a:solidFill>
                <a:latin typeface="Century Gothic"/>
                <a:ea typeface="Century Gothic"/>
                <a:cs typeface="Century Gothic"/>
                <a:sym typeface="Century Gothic"/>
              </a:rPr>
              <a:t>As the alkanes get larger (more atoms) their boiling points increase. </a:t>
            </a:r>
            <a:endParaRPr sz="1400" b="1" i="0" u="none" strike="noStrike" cap="none" dirty="0">
              <a:solidFill>
                <a:schemeClr val="accent1"/>
              </a:solidFill>
              <a:latin typeface="Arial"/>
              <a:ea typeface="Arial"/>
              <a:cs typeface="Arial"/>
              <a:sym typeface="Arial"/>
            </a:endParaRPr>
          </a:p>
        </p:txBody>
      </p:sp>
      <p:sp>
        <p:nvSpPr>
          <p:cNvPr id="12" name="Google Shape;103;p1">
            <a:extLst>
              <a:ext uri="{FF2B5EF4-FFF2-40B4-BE49-F238E27FC236}">
                <a16:creationId xmlns:a16="http://schemas.microsoft.com/office/drawing/2014/main" id="{C57369B5-7BE9-B34A-AE7A-6E61CE89FF40}"/>
              </a:ext>
            </a:extLst>
          </p:cNvPr>
          <p:cNvSpPr txBox="1"/>
          <p:nvPr/>
        </p:nvSpPr>
        <p:spPr>
          <a:xfrm>
            <a:off x="853328" y="4489264"/>
            <a:ext cx="10610538"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accent1"/>
                </a:solidFill>
                <a:latin typeface="Century Gothic"/>
                <a:ea typeface="Century Gothic"/>
                <a:cs typeface="Century Gothic"/>
                <a:sym typeface="Century Gothic"/>
              </a:rPr>
              <a:t>Viscosity </a:t>
            </a:r>
            <a:endParaRPr sz="1400" b="1" i="0" u="none" strike="noStrike" cap="none" dirty="0">
              <a:solidFill>
                <a:schemeClr val="accent1"/>
              </a:solidFill>
              <a:latin typeface="Arial"/>
              <a:ea typeface="Arial"/>
              <a:cs typeface="Arial"/>
              <a:sym typeface="Arial"/>
            </a:endParaRPr>
          </a:p>
        </p:txBody>
      </p:sp>
      <p:sp>
        <p:nvSpPr>
          <p:cNvPr id="13" name="Google Shape;103;p1">
            <a:extLst>
              <a:ext uri="{FF2B5EF4-FFF2-40B4-BE49-F238E27FC236}">
                <a16:creationId xmlns:a16="http://schemas.microsoft.com/office/drawing/2014/main" id="{8763EA1F-D884-B946-9EA6-0EF7183610B9}"/>
              </a:ext>
            </a:extLst>
          </p:cNvPr>
          <p:cNvSpPr txBox="1"/>
          <p:nvPr/>
        </p:nvSpPr>
        <p:spPr>
          <a:xfrm>
            <a:off x="819462" y="5237890"/>
            <a:ext cx="932360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accent1"/>
                </a:solidFill>
                <a:latin typeface="Century Gothic"/>
                <a:ea typeface="Century Gothic"/>
                <a:cs typeface="Century Gothic"/>
                <a:sym typeface="Century Gothic"/>
              </a:rPr>
              <a:t>Water and carbon dioxide</a:t>
            </a:r>
            <a:endParaRPr sz="1400" b="1" i="0" u="none" strike="noStrike" cap="none" dirty="0">
              <a:solidFill>
                <a:schemeClr val="accent1"/>
              </a:solidFill>
              <a:latin typeface="Arial"/>
              <a:ea typeface="Arial"/>
              <a:cs typeface="Arial"/>
              <a:sym typeface="Arial"/>
            </a:endParaRPr>
          </a:p>
        </p:txBody>
      </p:sp>
      <p:pic>
        <p:nvPicPr>
          <p:cNvPr id="14" name="Picture 13" descr="Icon&#10;&#10;Description automatically generated">
            <a:extLst>
              <a:ext uri="{FF2B5EF4-FFF2-40B4-BE49-F238E27FC236}">
                <a16:creationId xmlns:a16="http://schemas.microsoft.com/office/drawing/2014/main" id="{97C0FD26-D505-3D32-0734-8C3AF1EFED02}"/>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10665525" y="5491890"/>
            <a:ext cx="707013" cy="1175908"/>
          </a:xfrm>
          <a:prstGeom prst="rect">
            <a:avLst/>
          </a:prstGeom>
        </p:spPr>
      </p:pic>
    </p:spTree>
    <p:extLst>
      <p:ext uri="{BB962C8B-B14F-4D97-AF65-F5344CB8AC3E}">
        <p14:creationId xmlns:p14="http://schemas.microsoft.com/office/powerpoint/2010/main" val="2998874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Oil Drill vector and picture">
            <a:extLst>
              <a:ext uri="{FF2B5EF4-FFF2-40B4-BE49-F238E27FC236}">
                <a16:creationId xmlns:a16="http://schemas.microsoft.com/office/drawing/2014/main" id="{74B846C5-EDAA-CD10-0807-126B9A0D6A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7563" y="141198"/>
            <a:ext cx="5024437" cy="471655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C5.1.16</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8" y="1315006"/>
            <a:ext cx="7585405" cy="1217993"/>
          </a:xfrm>
        </p:spPr>
        <p:txBody>
          <a:bodyPr/>
          <a:lstStyle/>
          <a:p>
            <a:r>
              <a:rPr lang="en-US" dirty="0">
                <a:latin typeface="Century Gothic" panose="020B0502020202020204" pitchFamily="34" charset="0"/>
              </a:rPr>
              <a:t>Feedback Lesson</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02/04/2024</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pic>
        <p:nvPicPr>
          <p:cNvPr id="6" name="Picture 5" descr="Icon&#10;&#10;Description automatically generated">
            <a:extLst>
              <a:ext uri="{FF2B5EF4-FFF2-40B4-BE49-F238E27FC236}">
                <a16:creationId xmlns:a16="http://schemas.microsoft.com/office/drawing/2014/main" id="{6E254017-DA6F-85AD-984A-DDD489F4D9F6}"/>
              </a:ext>
            </a:extLst>
          </p:cNvPr>
          <p:cNvPicPr>
            <a:picLocks noChangeAspect="1"/>
          </p:cNvPicPr>
          <p:nvPr/>
        </p:nvPicPr>
        <p:blipFill>
          <a:blip r:embed="rId4">
            <a:clrChange>
              <a:clrFrom>
                <a:srgbClr val="FEFEFE"/>
              </a:clrFrom>
              <a:clrTo>
                <a:srgbClr val="FEFEFE">
                  <a:alpha val="0"/>
                </a:srgbClr>
              </a:clrTo>
            </a:clrChange>
          </a:blip>
          <a:stretch>
            <a:fillRect/>
          </a:stretch>
        </p:blipFill>
        <p:spPr>
          <a:xfrm>
            <a:off x="10634134" y="5048010"/>
            <a:ext cx="707013" cy="1175908"/>
          </a:xfrm>
          <a:prstGeom prst="rect">
            <a:avLst/>
          </a:prstGeom>
        </p:spPr>
      </p:pic>
      <p:sp>
        <p:nvSpPr>
          <p:cNvPr id="13" name="TextBox 1">
            <a:extLst>
              <a:ext uri="{FF2B5EF4-FFF2-40B4-BE49-F238E27FC236}">
                <a16:creationId xmlns:a16="http://schemas.microsoft.com/office/drawing/2014/main" id="{DFF6E4B6-4F29-45E2-438B-D0E76AD1C8B8}"/>
              </a:ext>
            </a:extLst>
          </p:cNvPr>
          <p:cNvSpPr txBox="1"/>
          <p:nvPr/>
        </p:nvSpPr>
        <p:spPr>
          <a:xfrm>
            <a:off x="252628" y="4477450"/>
            <a:ext cx="6033872" cy="2616101"/>
          </a:xfrm>
          <a:prstGeom prst="rect">
            <a:avLst/>
          </a:prstGeom>
          <a:noFill/>
        </p:spPr>
        <p:txBody>
          <a:bodyPr wrap="square" lIns="91440" tIns="45720" rIns="91440" bIns="45720" numCol="1"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.1.1 Prior Knowledge Review</a:t>
            </a: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.1.2 </a:t>
            </a:r>
            <a:r>
              <a:rPr lang="en-US" sz="1600" dirty="0">
                <a:solidFill>
                  <a:srgbClr val="000000"/>
                </a:solidFill>
                <a:latin typeface="Century Gothic" panose="020B0502020202020204" pitchFamily="34" charset="0"/>
                <a:cs typeface="Arial"/>
                <a:sym typeface="Arial"/>
              </a:rPr>
              <a:t>Crude Oil and Hydrocarbons</a:t>
            </a:r>
            <a:endPar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.1.3 </a:t>
            </a:r>
            <a:r>
              <a:rPr lang="en-US" sz="1600" dirty="0">
                <a:solidFill>
                  <a:srgbClr val="000000"/>
                </a:solidFill>
                <a:latin typeface="Century Gothic" panose="020B0502020202020204" pitchFamily="34" charset="0"/>
                <a:cs typeface="Arial"/>
                <a:sym typeface="Arial"/>
              </a:rPr>
              <a:t>Fractional Distillation</a:t>
            </a:r>
            <a:endPar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.1.4 Combustion of Hydrocarbons</a:t>
            </a: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a:cs typeface="Arial"/>
                <a:sym typeface="Arial"/>
              </a:rPr>
              <a:t>.1.5 Taking it Further: Alkenes</a:t>
            </a:r>
            <a:endParaRPr lang="en-US" sz="1600" i="0" u="none" strike="noStrike" kern="1200" cap="none" spc="0" normalizeH="0" baseline="0" noProof="0" dirty="0">
              <a:ln>
                <a:noFill/>
              </a:ln>
              <a:solidFill>
                <a:srgbClr val="000000"/>
              </a:solidFill>
              <a:effectLst/>
              <a:uLnTx/>
              <a:uFillTx/>
              <a:latin typeface="Century Gothic"/>
              <a:cs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.1.6 Cracking</a:t>
            </a: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a:cs typeface="Arial"/>
                <a:sym typeface="Arial"/>
              </a:rPr>
              <a:t>.1.7 Taking it Further: Alcohols</a:t>
            </a:r>
            <a:endParaRPr lang="en-US" sz="1600" dirty="0">
              <a:solidFill>
                <a:srgbClr val="000000"/>
              </a:solidFill>
              <a:latin typeface="Century Gothic" panose="020B0502020202020204" pitchFamily="34" charset="0"/>
              <a:cs typeface="Arial"/>
              <a:sym typeface="Arial"/>
            </a:endParaRPr>
          </a:p>
          <a:p>
            <a:pPr>
              <a:defRPr/>
            </a:pPr>
            <a:r>
              <a:rPr lang="en-US" sz="1600" dirty="0">
                <a:solidFill>
                  <a:srgbClr val="000000"/>
                </a:solidFill>
                <a:latin typeface="Century Gothic" panose="020B0502020202020204" pitchFamily="34" charset="0"/>
                <a:cs typeface="Arial"/>
                <a:sym typeface="Arial"/>
              </a:rPr>
              <a:t>C5.1.8 Taking it Further: Producing Ethanol by Fermentation</a:t>
            </a:r>
          </a:p>
          <a:p>
            <a:pPr>
              <a:defRPr/>
            </a:pPr>
            <a:r>
              <a:rPr lang="en-US" sz="1600" i="0" u="none" strike="noStrike" kern="1200" cap="none" spc="0" normalizeH="0" baseline="0" noProof="0" dirty="0">
                <a:ln>
                  <a:noFill/>
                </a:ln>
                <a:solidFill>
                  <a:srgbClr val="000000"/>
                </a:solidFill>
                <a:effectLst/>
                <a:uLnTx/>
                <a:uFillTx/>
                <a:latin typeface="Century Gothic" panose="020B0502020202020204" pitchFamily="34" charset="0"/>
                <a:cs typeface="Arial"/>
                <a:sym typeface="Arial"/>
              </a:rPr>
              <a:t>C5.1.9 Taking it Further: Producing Ethanol from Ethene</a:t>
            </a:r>
            <a:endParaRPr lang="en-US" i="0" u="none" strike="noStrike" kern="1200" cap="none" spc="0" normalizeH="0" baseline="0" noProof="0" dirty="0">
              <a:ln>
                <a:noFill/>
              </a:ln>
              <a:solidFill>
                <a:srgbClr val="000000"/>
              </a:solidFill>
              <a:effectLst/>
              <a:uLnTx/>
              <a:uFillTx/>
              <a:latin typeface="Century Gothic"/>
              <a:cs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p:txBody>
      </p:sp>
      <p:pic>
        <p:nvPicPr>
          <p:cNvPr id="16" name="Picture 15" descr="Icon&#10;&#10;Description automatically generated">
            <a:extLst>
              <a:ext uri="{FF2B5EF4-FFF2-40B4-BE49-F238E27FC236}">
                <a16:creationId xmlns:a16="http://schemas.microsoft.com/office/drawing/2014/main" id="{3D523B98-2CCF-B9EA-A28B-707A70625B8E}"/>
              </a:ext>
            </a:extLst>
          </p:cNvPr>
          <p:cNvPicPr>
            <a:picLocks noChangeAspect="1"/>
          </p:cNvPicPr>
          <p:nvPr/>
        </p:nvPicPr>
        <p:blipFill>
          <a:blip r:embed="rId5"/>
          <a:stretch>
            <a:fillRect/>
          </a:stretch>
        </p:blipFill>
        <p:spPr>
          <a:xfrm>
            <a:off x="9733182" y="1458768"/>
            <a:ext cx="972917" cy="502350"/>
          </a:xfrm>
          <a:prstGeom prst="rect">
            <a:avLst/>
          </a:prstGeom>
        </p:spPr>
      </p:pic>
      <p:sp>
        <p:nvSpPr>
          <p:cNvPr id="5" name="TextBox 4">
            <a:extLst>
              <a:ext uri="{FF2B5EF4-FFF2-40B4-BE49-F238E27FC236}">
                <a16:creationId xmlns:a16="http://schemas.microsoft.com/office/drawing/2014/main" id="{D027574B-8C8A-AD89-196A-B7C80DA9E9DA}"/>
              </a:ext>
            </a:extLst>
          </p:cNvPr>
          <p:cNvSpPr txBox="1"/>
          <p:nvPr/>
        </p:nvSpPr>
        <p:spPr>
          <a:xfrm>
            <a:off x="4733925" y="4426774"/>
            <a:ext cx="6496050" cy="1846659"/>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entury Gothic" panose="020B0502020202020204" pitchFamily="34" charset="0"/>
                <a:cs typeface="Arial"/>
                <a:sym typeface="Arial"/>
              </a:rPr>
              <a:t>C5.1.10 Taking it Further: Carboxylic Acids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C5.1.11 Taking it Further: Esters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entury Gothic" panose="020B0502020202020204" pitchFamily="34" charset="0"/>
                <a:cs typeface="Arial"/>
                <a:sym typeface="Arial"/>
              </a:rPr>
              <a:t>C5.1.12 Polymers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C5.1.13 Taking it Further: Addition Polymerisation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entury Gothic" panose="020B0502020202020204" pitchFamily="34" charset="0"/>
                <a:cs typeface="Arial"/>
                <a:sym typeface="Arial"/>
              </a:rPr>
              <a:t>C5.1.14 Taking it Further: Condensation Polymerisation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C5.1.15 Taking it Further: Naturally Occurring Polymers</a:t>
            </a:r>
          </a:p>
          <a:p>
            <a:pPr marL="285750" marR="0" lvl="0" indent="-285750" algn="l" defTabSz="914400" rtl="0" eaLnBrk="1" fontAlgn="auto" latinLnBrk="0" hangingPunct="1">
              <a:lnSpc>
                <a:spcPct val="100000"/>
              </a:lnSpc>
              <a:spcBef>
                <a:spcPts val="0"/>
              </a:spcBef>
              <a:spcAft>
                <a:spcPts val="0"/>
              </a:spcAft>
              <a:buClrTx/>
              <a:buSzTx/>
              <a:buFont typeface="Wingdings" pitchFamily="2" charset="2"/>
              <a:buChar char="Ø"/>
              <a:tabLst/>
              <a:defRPr/>
            </a:pPr>
            <a:r>
              <a:rPr lang="en-US" b="1" dirty="0">
                <a:solidFill>
                  <a:srgbClr val="000000"/>
                </a:solidFill>
                <a:latin typeface="Century Gothic" panose="020B0502020202020204" pitchFamily="34" charset="0"/>
                <a:cs typeface="Arial"/>
                <a:sym typeface="Arial"/>
              </a:rPr>
              <a:t>C5.1.16 Feedback Lesson</a:t>
            </a:r>
            <a:endParaRPr kumimoji="0" lang="en-US" b="1"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p:txBody>
      </p:sp>
    </p:spTree>
    <p:extLst>
      <p:ext uri="{BB962C8B-B14F-4D97-AF65-F5344CB8AC3E}">
        <p14:creationId xmlns:p14="http://schemas.microsoft.com/office/powerpoint/2010/main" val="3565128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314298" y="1314547"/>
            <a:ext cx="10620000"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b="1">
                <a:solidFill>
                  <a:schemeClr val="accent1"/>
                </a:solidFill>
                <a:latin typeface="Century Gothic" panose="020B0502020202020204" pitchFamily="34" charset="0"/>
              </a:rPr>
              <a:t>[Teacher to edit objectives based on mastery quiz outcomes]</a:t>
            </a:r>
          </a:p>
          <a:p>
            <a:pPr marL="342900" indent="-342900">
              <a:buFont typeface="Arial" panose="020B0604020202020204" pitchFamily="34" charset="0"/>
              <a:buChar char="•"/>
            </a:pPr>
            <a:endParaRPr lang="en-US" sz="2400">
              <a:latin typeface="Century Gothic" panose="020B0502020202020204" pitchFamily="34" charset="0"/>
            </a:endParaRPr>
          </a:p>
          <a:p>
            <a:pPr marL="342900" indent="-342900">
              <a:buFont typeface="Arial" panose="020B0604020202020204" pitchFamily="34" charset="0"/>
              <a:buChar char="•"/>
            </a:pPr>
            <a:r>
              <a:rPr lang="en-US" sz="2400" b="1">
                <a:solidFill>
                  <a:schemeClr val="accent1"/>
                </a:solidFill>
                <a:latin typeface="Century Gothic" panose="020B0502020202020204" pitchFamily="34" charset="0"/>
              </a:rPr>
              <a:t>[Teacher to edit objectives based on mastery quiz outcomes]</a:t>
            </a:r>
          </a:p>
          <a:p>
            <a:pPr marL="342900" indent="-342900">
              <a:buFont typeface="Arial" panose="020B0604020202020204" pitchFamily="34" charset="0"/>
              <a:buChar char="•"/>
            </a:pPr>
            <a:endParaRPr lang="en-US" sz="2400">
              <a:latin typeface="Century Gothic" panose="020B0502020202020204" pitchFamily="34" charset="0"/>
            </a:endParaRPr>
          </a:p>
          <a:p>
            <a:pPr marL="342900" indent="-342900">
              <a:buFont typeface="Arial" panose="020B0604020202020204" pitchFamily="34" charset="0"/>
              <a:buChar char="•"/>
            </a:pPr>
            <a:r>
              <a:rPr lang="en-US" sz="2400" b="1">
                <a:solidFill>
                  <a:schemeClr val="accent1"/>
                </a:solidFill>
                <a:latin typeface="Century Gothic" panose="020B0502020202020204" pitchFamily="34" charset="0"/>
              </a:rPr>
              <a:t>[Teacher to edit objectives based on mastery quiz outcomes]</a:t>
            </a:r>
          </a:p>
          <a:p>
            <a:pPr marL="342900" indent="-342900">
              <a:buFont typeface="Arial" panose="020B0604020202020204" pitchFamily="34" charset="0"/>
              <a:buChar char="•"/>
            </a:pPr>
            <a:endParaRPr lang="en-US" sz="2400">
              <a:latin typeface="Century Gothic" panose="020B0502020202020204" pitchFamily="34" charset="0"/>
            </a:endParaRP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
        <p:nvSpPr>
          <p:cNvPr id="11" name="Rectangle 10">
            <a:extLst>
              <a:ext uri="{FF2B5EF4-FFF2-40B4-BE49-F238E27FC236}">
                <a16:creationId xmlns:a16="http://schemas.microsoft.com/office/drawing/2014/main" id="{83040831-9F4D-D845-953A-5CB308BE41E2}"/>
              </a:ext>
            </a:extLst>
          </p:cNvPr>
          <p:cNvSpPr/>
          <p:nvPr/>
        </p:nvSpPr>
        <p:spPr>
          <a:xfrm>
            <a:off x="4378109" y="5755170"/>
            <a:ext cx="2720310"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
        <p:nvSpPr>
          <p:cNvPr id="12" name="Rectangle 11">
            <a:extLst>
              <a:ext uri="{FF2B5EF4-FFF2-40B4-BE49-F238E27FC236}">
                <a16:creationId xmlns:a16="http://schemas.microsoft.com/office/drawing/2014/main" id="{633A7E8A-4743-B64C-86DF-5A02881745D1}"/>
              </a:ext>
            </a:extLst>
          </p:cNvPr>
          <p:cNvSpPr/>
          <p:nvPr/>
        </p:nvSpPr>
        <p:spPr>
          <a:xfrm>
            <a:off x="7190962" y="5755170"/>
            <a:ext cx="2235095"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
        <p:nvSpPr>
          <p:cNvPr id="13" name="Rectangle 12">
            <a:extLst>
              <a:ext uri="{FF2B5EF4-FFF2-40B4-BE49-F238E27FC236}">
                <a16:creationId xmlns:a16="http://schemas.microsoft.com/office/drawing/2014/main" id="{3E876D59-91E6-364D-B1C6-8965DED5E5DB}"/>
              </a:ext>
            </a:extLst>
          </p:cNvPr>
          <p:cNvSpPr/>
          <p:nvPr/>
        </p:nvSpPr>
        <p:spPr>
          <a:xfrm>
            <a:off x="7190962" y="4891802"/>
            <a:ext cx="2235095"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
        <p:nvSpPr>
          <p:cNvPr id="14" name="Rectangle 13">
            <a:extLst>
              <a:ext uri="{FF2B5EF4-FFF2-40B4-BE49-F238E27FC236}">
                <a16:creationId xmlns:a16="http://schemas.microsoft.com/office/drawing/2014/main" id="{A2C825F2-5973-4048-9A5C-E0A4E794080E}"/>
              </a:ext>
            </a:extLst>
          </p:cNvPr>
          <p:cNvSpPr/>
          <p:nvPr/>
        </p:nvSpPr>
        <p:spPr>
          <a:xfrm>
            <a:off x="4378109" y="4897279"/>
            <a:ext cx="2720310"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
        <p:nvSpPr>
          <p:cNvPr id="15" name="Rectangle 14">
            <a:extLst>
              <a:ext uri="{FF2B5EF4-FFF2-40B4-BE49-F238E27FC236}">
                <a16:creationId xmlns:a16="http://schemas.microsoft.com/office/drawing/2014/main" id="{3743B4BE-5CB7-F14B-9620-8B20D1CED962}"/>
              </a:ext>
            </a:extLst>
          </p:cNvPr>
          <p:cNvSpPr/>
          <p:nvPr/>
        </p:nvSpPr>
        <p:spPr>
          <a:xfrm>
            <a:off x="1980581" y="4891803"/>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b="1">
              <a:solidFill>
                <a:schemeClr val="tx1"/>
              </a:solidFill>
              <a:latin typeface="Century Gothic" panose="020B0502020202020204" pitchFamily="34" charset="0"/>
            </a:endParaRPr>
          </a:p>
        </p:txBody>
      </p:sp>
    </p:spTree>
    <p:extLst>
      <p:ext uri="{BB962C8B-B14F-4D97-AF65-F5344CB8AC3E}">
        <p14:creationId xmlns:p14="http://schemas.microsoft.com/office/powerpoint/2010/main" val="1966693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595FC32-8206-4DDE-B2B9-D71D33157FA3}"/>
              </a:ext>
            </a:extLst>
          </p:cNvPr>
          <p:cNvSpPr>
            <a:spLocks noGrp="1"/>
          </p:cNvSpPr>
          <p:nvPr>
            <p:ph type="title"/>
          </p:nvPr>
        </p:nvSpPr>
        <p:spPr/>
        <p:txBody>
          <a:bodyPr/>
          <a:lstStyle/>
          <a:p>
            <a:r>
              <a:rPr lang="en-GB" dirty="0">
                <a:latin typeface="Century Gothic" panose="020B0502020202020204" pitchFamily="34" charset="0"/>
              </a:rPr>
              <a:t>The Big Idea: Structure Determines Properties</a:t>
            </a:r>
          </a:p>
        </p:txBody>
      </p:sp>
      <p:pic>
        <p:nvPicPr>
          <p:cNvPr id="4" name="Picture 3" descr="Table&#10;&#10;Description automatically generated">
            <a:extLst>
              <a:ext uri="{FF2B5EF4-FFF2-40B4-BE49-F238E27FC236}">
                <a16:creationId xmlns:a16="http://schemas.microsoft.com/office/drawing/2014/main" id="{55E2624E-E72C-C61D-809E-599C7557783B}"/>
              </a:ext>
            </a:extLst>
          </p:cNvPr>
          <p:cNvPicPr>
            <a:picLocks noChangeAspect="1"/>
          </p:cNvPicPr>
          <p:nvPr/>
        </p:nvPicPr>
        <p:blipFill>
          <a:blip r:embed="rId3"/>
          <a:stretch>
            <a:fillRect/>
          </a:stretch>
        </p:blipFill>
        <p:spPr>
          <a:xfrm>
            <a:off x="6240348" y="1059956"/>
            <a:ext cx="3875202" cy="5474193"/>
          </a:xfrm>
          <a:prstGeom prst="rect">
            <a:avLst/>
          </a:prstGeom>
          <a:ln>
            <a:solidFill>
              <a:schemeClr val="tx1"/>
            </a:solidFill>
          </a:ln>
        </p:spPr>
      </p:pic>
      <p:pic>
        <p:nvPicPr>
          <p:cNvPr id="8" name="Picture 7" descr="Text, letter&#10;&#10;Description automatically generated">
            <a:extLst>
              <a:ext uri="{FF2B5EF4-FFF2-40B4-BE49-F238E27FC236}">
                <a16:creationId xmlns:a16="http://schemas.microsoft.com/office/drawing/2014/main" id="{E16B68B5-0FC0-310F-13C9-863F2E160EDF}"/>
              </a:ext>
            </a:extLst>
          </p:cNvPr>
          <p:cNvPicPr>
            <a:picLocks noChangeAspect="1"/>
          </p:cNvPicPr>
          <p:nvPr/>
        </p:nvPicPr>
        <p:blipFill>
          <a:blip r:embed="rId4"/>
          <a:stretch>
            <a:fillRect/>
          </a:stretch>
        </p:blipFill>
        <p:spPr>
          <a:xfrm>
            <a:off x="2250452" y="1061655"/>
            <a:ext cx="3864598" cy="5472496"/>
          </a:xfrm>
          <a:prstGeom prst="rect">
            <a:avLst/>
          </a:prstGeom>
          <a:ln>
            <a:solidFill>
              <a:schemeClr val="tx1"/>
            </a:solidFill>
          </a:ln>
        </p:spPr>
      </p:pic>
    </p:spTree>
    <p:extLst>
      <p:ext uri="{BB962C8B-B14F-4D97-AF65-F5344CB8AC3E}">
        <p14:creationId xmlns:p14="http://schemas.microsoft.com/office/powerpoint/2010/main" val="109452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a:solidFill>
                  <a:schemeClr val="dk1"/>
                </a:solidFill>
                <a:latin typeface="Century Gothic"/>
                <a:ea typeface="Century Gothic"/>
                <a:cs typeface="Century Gothic"/>
                <a:sym typeface="Century Gothic"/>
              </a:rPr>
              <a:t>The </a:t>
            </a:r>
            <a:r>
              <a:rPr lang="en-GB" sz="2400" b="1" i="0" u="none" strike="noStrike" cap="none">
                <a:solidFill>
                  <a:schemeClr val="dk1"/>
                </a:solidFill>
                <a:latin typeface="Century Gothic"/>
                <a:ea typeface="Century Gothic"/>
                <a:cs typeface="Century Gothic"/>
                <a:sym typeface="Century Gothic"/>
              </a:rPr>
              <a:t>fix-it</a:t>
            </a:r>
            <a:r>
              <a:rPr lang="en-GB" sz="2400" b="0" i="0" u="none" strike="noStrike" cap="none">
                <a:solidFill>
                  <a:schemeClr val="dk1"/>
                </a:solidFill>
                <a:latin typeface="Century Gothic"/>
                <a:ea typeface="Century Gothic"/>
                <a:cs typeface="Century Gothic"/>
                <a:sym typeface="Century Gothic"/>
              </a:rPr>
              <a:t> is an opportunity to respond to gaps in knowledge, especially those identified by th</a:t>
            </a:r>
            <a:r>
              <a:rPr lang="en-GB" sz="240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a:solidFill>
                  <a:schemeClr val="dk1"/>
                </a:solidFill>
                <a:latin typeface="Century Gothic"/>
                <a:ea typeface="Arial"/>
                <a:cs typeface="Arial"/>
                <a:sym typeface="Century Gothic"/>
              </a:rPr>
              <a:t>reteach</a:t>
            </a:r>
            <a:r>
              <a:rPr lang="en-GB" sz="2400">
                <a:solidFill>
                  <a:schemeClr val="dk1"/>
                </a:solidFill>
                <a:latin typeface="Century Gothic"/>
                <a:ea typeface="Arial"/>
                <a:cs typeface="Arial"/>
                <a:sym typeface="Century Gothic"/>
              </a:rPr>
              <a:t>, </a:t>
            </a:r>
            <a:r>
              <a:rPr lang="en-GB" sz="2400" b="1" i="0" u="none" strike="noStrike" cap="none">
                <a:solidFill>
                  <a:schemeClr val="dk1"/>
                </a:solidFill>
                <a:latin typeface="Century Gothic"/>
                <a:ea typeface="Arial"/>
                <a:cs typeface="Arial"/>
                <a:sym typeface="Century Gothic"/>
              </a:rPr>
              <a:t>explanation, de</a:t>
            </a:r>
            <a:r>
              <a:rPr lang="en-GB" sz="2400" b="1">
                <a:solidFill>
                  <a:schemeClr val="dk1"/>
                </a:solidFill>
                <a:latin typeface="Century Gothic"/>
                <a:ea typeface="Arial"/>
                <a:cs typeface="Arial"/>
                <a:sym typeface="Century Gothic"/>
              </a:rPr>
              <a:t>monstration</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modelling</a:t>
            </a:r>
            <a:r>
              <a:rPr lang="en-GB" sz="2400">
                <a:solidFill>
                  <a:schemeClr val="dk1"/>
                </a:solidFill>
                <a:latin typeface="Century Gothic"/>
                <a:ea typeface="Arial"/>
                <a:cs typeface="Arial"/>
                <a:sym typeface="Century Gothic"/>
              </a:rPr>
              <a:t> </a:t>
            </a:r>
            <a:r>
              <a:rPr lang="en-GB" sz="2400" b="0" i="0" u="none" strike="noStrike" cap="none">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practise</a:t>
            </a:r>
            <a:r>
              <a:rPr lang="en-GB" sz="240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redrafting</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improving</a:t>
            </a:r>
            <a:r>
              <a:rPr lang="en-GB" sz="240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spTree>
    <p:extLst>
      <p:ext uri="{BB962C8B-B14F-4D97-AF65-F5344CB8AC3E}">
        <p14:creationId xmlns:p14="http://schemas.microsoft.com/office/powerpoint/2010/main" val="810804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8">
            <a:extLst>
              <a:ext uri="{FF2B5EF4-FFF2-40B4-BE49-F238E27FC236}">
                <a16:creationId xmlns:a16="http://schemas.microsoft.com/office/drawing/2014/main" id="{6952E15F-BF65-514B-A83E-DCADAEAD540E}"/>
              </a:ext>
            </a:extLst>
          </p:cNvPr>
          <p:cNvGraphicFramePr>
            <a:graphicFrameLocks noGrp="1"/>
          </p:cNvGraphicFramePr>
          <p:nvPr>
            <p:extLst>
              <p:ext uri="{D42A27DB-BD31-4B8C-83A1-F6EECF244321}">
                <p14:modId xmlns:p14="http://schemas.microsoft.com/office/powerpoint/2010/main" val="3965330279"/>
              </p:ext>
            </p:extLst>
          </p:nvPr>
        </p:nvGraphicFramePr>
        <p:xfrm>
          <a:off x="659270" y="1659375"/>
          <a:ext cx="5078484" cy="4804015"/>
        </p:xfrm>
        <a:graphic>
          <a:graphicData uri="http://schemas.openxmlformats.org/drawingml/2006/table">
            <a:tbl>
              <a:tblPr firstRow="1" bandRow="1">
                <a:tableStyleId>{5C22544A-7EE6-4342-B048-85BDC9FD1C3A}</a:tableStyleId>
              </a:tblPr>
              <a:tblGrid>
                <a:gridCol w="2539242">
                  <a:extLst>
                    <a:ext uri="{9D8B030D-6E8A-4147-A177-3AD203B41FA5}">
                      <a16:colId xmlns:a16="http://schemas.microsoft.com/office/drawing/2014/main" val="1065475146"/>
                    </a:ext>
                  </a:extLst>
                </a:gridCol>
                <a:gridCol w="2539242">
                  <a:extLst>
                    <a:ext uri="{9D8B030D-6E8A-4147-A177-3AD203B41FA5}">
                      <a16:colId xmlns:a16="http://schemas.microsoft.com/office/drawing/2014/main" val="3459490643"/>
                    </a:ext>
                  </a:extLst>
                </a:gridCol>
              </a:tblGrid>
              <a:tr h="4334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Question</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Answer</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57860541"/>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98021254"/>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2</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6763981"/>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3</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1308024"/>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4</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43973681"/>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5</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15831425"/>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6</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3087876"/>
                  </a:ext>
                </a:extLst>
              </a:tr>
              <a:tr h="4334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7</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45567972"/>
                  </a:ext>
                </a:extLst>
              </a:tr>
              <a:tr h="4334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8</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16441372"/>
                  </a:ext>
                </a:extLst>
              </a:tr>
              <a:tr h="4334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9</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08405148"/>
                  </a:ext>
                </a:extLst>
              </a:tr>
              <a:tr h="4334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10</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70798122"/>
                  </a:ext>
                </a:extLst>
              </a:tr>
            </a:tbl>
          </a:graphicData>
        </a:graphic>
      </p:graphicFrame>
      <p:sp>
        <p:nvSpPr>
          <p:cNvPr id="7" name="TextBox 6"/>
          <p:cNvSpPr txBox="1"/>
          <p:nvPr/>
        </p:nvSpPr>
        <p:spPr>
          <a:xfrm>
            <a:off x="540000" y="909869"/>
            <a:ext cx="9802949" cy="369332"/>
          </a:xfrm>
          <a:prstGeom prst="rect">
            <a:avLst/>
          </a:prstGeom>
          <a:noFill/>
        </p:spPr>
        <p:txBody>
          <a:bodyPr wrap="square" lIns="0" tIns="0" rIns="0" bIns="0" rtlCol="0">
            <a:spAutoFit/>
          </a:bodyPr>
          <a:lstStyle/>
          <a:p>
            <a:r>
              <a:rPr lang="en-GB" sz="2400">
                <a:latin typeface="Century Gothic" panose="020B0502020202020204" pitchFamily="34" charset="0"/>
              </a:rPr>
              <a:t>Can you explain why your answer was wrong?</a:t>
            </a:r>
            <a:endParaRPr lang="en-GB" sz="2400" b="1">
              <a:latin typeface="Century Gothic" panose="020B0502020202020204" pitchFamily="34" charset="0"/>
            </a:endParaRPr>
          </a:p>
        </p:txBody>
      </p:sp>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p:txBody>
          <a:bodyPr>
            <a:normAutofit/>
          </a:bodyPr>
          <a:lstStyle/>
          <a:p>
            <a:r>
              <a:rPr lang="en-GB">
                <a:latin typeface="Century Gothic" panose="020B0502020202020204" pitchFamily="34" charset="0"/>
              </a:rPr>
              <a:t>Answers</a:t>
            </a:r>
            <a:endParaRPr lang="en-US"/>
          </a:p>
        </p:txBody>
      </p:sp>
      <p:sp>
        <p:nvSpPr>
          <p:cNvPr id="3" name="TextBox 2">
            <a:extLst>
              <a:ext uri="{FF2B5EF4-FFF2-40B4-BE49-F238E27FC236}">
                <a16:creationId xmlns:a16="http://schemas.microsoft.com/office/drawing/2014/main" id="{8F2B5B51-20C7-5946-866D-E14982FECE80}"/>
              </a:ext>
            </a:extLst>
          </p:cNvPr>
          <p:cNvSpPr txBox="1"/>
          <p:nvPr/>
        </p:nvSpPr>
        <p:spPr>
          <a:xfrm>
            <a:off x="4140000" y="2093907"/>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E5DCA251-4083-8C42-A361-6425C6F2DF46}"/>
              </a:ext>
            </a:extLst>
          </p:cNvPr>
          <p:cNvSpPr txBox="1"/>
          <p:nvPr/>
        </p:nvSpPr>
        <p:spPr>
          <a:xfrm>
            <a:off x="4140000" y="2541854"/>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8" name="TextBox 27">
            <a:extLst>
              <a:ext uri="{FF2B5EF4-FFF2-40B4-BE49-F238E27FC236}">
                <a16:creationId xmlns:a16="http://schemas.microsoft.com/office/drawing/2014/main" id="{6DF8A603-4A42-D54F-B958-5B889E10EDC4}"/>
              </a:ext>
            </a:extLst>
          </p:cNvPr>
          <p:cNvSpPr txBox="1"/>
          <p:nvPr/>
        </p:nvSpPr>
        <p:spPr>
          <a:xfrm>
            <a:off x="4140000" y="3450280"/>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9" name="TextBox 28">
            <a:extLst>
              <a:ext uri="{FF2B5EF4-FFF2-40B4-BE49-F238E27FC236}">
                <a16:creationId xmlns:a16="http://schemas.microsoft.com/office/drawing/2014/main" id="{10D59E33-B744-AD41-B1EE-33E23ECE700B}"/>
              </a:ext>
            </a:extLst>
          </p:cNvPr>
          <p:cNvSpPr txBox="1"/>
          <p:nvPr/>
        </p:nvSpPr>
        <p:spPr>
          <a:xfrm>
            <a:off x="4140000" y="3002333"/>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0" name="TextBox 29">
            <a:extLst>
              <a:ext uri="{FF2B5EF4-FFF2-40B4-BE49-F238E27FC236}">
                <a16:creationId xmlns:a16="http://schemas.microsoft.com/office/drawing/2014/main" id="{ECC008BF-D17B-C14A-AAFA-B4B198244641}"/>
              </a:ext>
            </a:extLst>
          </p:cNvPr>
          <p:cNvSpPr txBox="1"/>
          <p:nvPr/>
        </p:nvSpPr>
        <p:spPr>
          <a:xfrm>
            <a:off x="4140000" y="3876904"/>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1" name="TextBox 30">
            <a:extLst>
              <a:ext uri="{FF2B5EF4-FFF2-40B4-BE49-F238E27FC236}">
                <a16:creationId xmlns:a16="http://schemas.microsoft.com/office/drawing/2014/main" id="{AD3BD66B-AC3D-CD49-9253-F40FAF4C731D}"/>
              </a:ext>
            </a:extLst>
          </p:cNvPr>
          <p:cNvSpPr txBox="1"/>
          <p:nvPr/>
        </p:nvSpPr>
        <p:spPr>
          <a:xfrm>
            <a:off x="4140000" y="4289672"/>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2" name="TextBox 31">
            <a:extLst>
              <a:ext uri="{FF2B5EF4-FFF2-40B4-BE49-F238E27FC236}">
                <a16:creationId xmlns:a16="http://schemas.microsoft.com/office/drawing/2014/main" id="{11871897-4AC1-0E41-B634-5ED71705A3B7}"/>
              </a:ext>
            </a:extLst>
          </p:cNvPr>
          <p:cNvSpPr txBox="1"/>
          <p:nvPr/>
        </p:nvSpPr>
        <p:spPr>
          <a:xfrm>
            <a:off x="4140000" y="4767738"/>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C84D0A1C-C711-6348-9BF0-51192C3B8F59}"/>
              </a:ext>
            </a:extLst>
          </p:cNvPr>
          <p:cNvSpPr txBox="1"/>
          <p:nvPr/>
        </p:nvSpPr>
        <p:spPr>
          <a:xfrm>
            <a:off x="4140000" y="5195840"/>
            <a:ext cx="38183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D</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4" name="TextBox 33">
            <a:extLst>
              <a:ext uri="{FF2B5EF4-FFF2-40B4-BE49-F238E27FC236}">
                <a16:creationId xmlns:a16="http://schemas.microsoft.com/office/drawing/2014/main" id="{3ACF198B-4361-4B4D-A317-C5F15ABEFC94}"/>
              </a:ext>
            </a:extLst>
          </p:cNvPr>
          <p:cNvSpPr txBox="1"/>
          <p:nvPr/>
        </p:nvSpPr>
        <p:spPr>
          <a:xfrm>
            <a:off x="4140000" y="5602843"/>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5" name="TextBox 34">
            <a:extLst>
              <a:ext uri="{FF2B5EF4-FFF2-40B4-BE49-F238E27FC236}">
                <a16:creationId xmlns:a16="http://schemas.microsoft.com/office/drawing/2014/main" id="{14B94BC1-1F8E-974E-8A27-4F6E0DCA607A}"/>
              </a:ext>
            </a:extLst>
          </p:cNvPr>
          <p:cNvSpPr txBox="1"/>
          <p:nvPr/>
        </p:nvSpPr>
        <p:spPr>
          <a:xfrm>
            <a:off x="4140000" y="6037142"/>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15" name="Table 14">
            <a:extLst>
              <a:ext uri="{FF2B5EF4-FFF2-40B4-BE49-F238E27FC236}">
                <a16:creationId xmlns:a16="http://schemas.microsoft.com/office/drawing/2014/main" id="{A010A63B-FBF6-974C-ABB2-BEFB9B62E7AC}"/>
              </a:ext>
            </a:extLst>
          </p:cNvPr>
          <p:cNvGraphicFramePr>
            <a:graphicFrameLocks noGrp="1"/>
          </p:cNvGraphicFramePr>
          <p:nvPr>
            <p:extLst>
              <p:ext uri="{D42A27DB-BD31-4B8C-83A1-F6EECF244321}">
                <p14:modId xmlns:p14="http://schemas.microsoft.com/office/powerpoint/2010/main" val="2160094939"/>
              </p:ext>
            </p:extLst>
          </p:nvPr>
        </p:nvGraphicFramePr>
        <p:xfrm>
          <a:off x="6096000" y="1659374"/>
          <a:ext cx="5078484" cy="2630770"/>
        </p:xfrm>
        <a:graphic>
          <a:graphicData uri="http://schemas.openxmlformats.org/drawingml/2006/table">
            <a:tbl>
              <a:tblPr firstRow="1" bandRow="1">
                <a:tableStyleId>{5C22544A-7EE6-4342-B048-85BDC9FD1C3A}</a:tableStyleId>
              </a:tblPr>
              <a:tblGrid>
                <a:gridCol w="2539242">
                  <a:extLst>
                    <a:ext uri="{9D8B030D-6E8A-4147-A177-3AD203B41FA5}">
                      <a16:colId xmlns:a16="http://schemas.microsoft.com/office/drawing/2014/main" val="1065475146"/>
                    </a:ext>
                  </a:extLst>
                </a:gridCol>
                <a:gridCol w="2539242">
                  <a:extLst>
                    <a:ext uri="{9D8B030D-6E8A-4147-A177-3AD203B41FA5}">
                      <a16:colId xmlns:a16="http://schemas.microsoft.com/office/drawing/2014/main" val="3459490643"/>
                    </a:ext>
                  </a:extLst>
                </a:gridCol>
              </a:tblGrid>
              <a:tr h="43344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Question</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1">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Answer</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57860541"/>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11</a:t>
                      </a:r>
                      <a:endParaRPr lang="en-GB"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98021254"/>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12</a:t>
                      </a:r>
                      <a:endParaRPr lang="en-GB"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6763981"/>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13</a:t>
                      </a:r>
                      <a:endParaRPr lang="en-GB"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1308024"/>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14</a:t>
                      </a:r>
                      <a:endParaRPr lang="en-GB" sz="18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43973681"/>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15</a:t>
                      </a:r>
                      <a:endParaRPr lang="en-GB" sz="180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15831425"/>
                  </a:ext>
                </a:extLst>
              </a:tr>
            </a:tbl>
          </a:graphicData>
        </a:graphic>
      </p:graphicFrame>
      <p:sp>
        <p:nvSpPr>
          <p:cNvPr id="16" name="TextBox 15">
            <a:extLst>
              <a:ext uri="{FF2B5EF4-FFF2-40B4-BE49-F238E27FC236}">
                <a16:creationId xmlns:a16="http://schemas.microsoft.com/office/drawing/2014/main" id="{A9761EB4-F298-074C-9145-59DEDBC13C81}"/>
              </a:ext>
            </a:extLst>
          </p:cNvPr>
          <p:cNvSpPr txBox="1"/>
          <p:nvPr/>
        </p:nvSpPr>
        <p:spPr>
          <a:xfrm>
            <a:off x="9677200" y="2073047"/>
            <a:ext cx="348172" cy="430887"/>
          </a:xfrm>
          <a:prstGeom prst="rect">
            <a:avLst/>
          </a:prstGeom>
          <a:noFill/>
        </p:spPr>
        <p:txBody>
          <a:bodyPr wrap="none" rtlCol="0">
            <a:spAutoFit/>
          </a:bodyPr>
          <a:lstStyle/>
          <a:p>
            <a:r>
              <a:rPr lang="en-GB" sz="2200" b="1">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E5E8EF4D-1515-2C49-B6AC-0E4F17C40336}"/>
              </a:ext>
            </a:extLst>
          </p:cNvPr>
          <p:cNvSpPr txBox="1"/>
          <p:nvPr/>
        </p:nvSpPr>
        <p:spPr>
          <a:xfrm>
            <a:off x="9665978" y="2541854"/>
            <a:ext cx="348172" cy="430887"/>
          </a:xfrm>
          <a:prstGeom prst="rect">
            <a:avLst/>
          </a:prstGeom>
          <a:noFill/>
        </p:spPr>
        <p:txBody>
          <a:bodyPr wrap="none" rtlCol="0">
            <a:spAutoFit/>
          </a:bodyPr>
          <a:lstStyle/>
          <a:p>
            <a:r>
              <a:rPr lang="en-GB" sz="2200" b="1">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F45DE8CB-12B8-ED47-9C85-0188D74ACFD3}"/>
              </a:ext>
            </a:extLst>
          </p:cNvPr>
          <p:cNvSpPr txBox="1"/>
          <p:nvPr/>
        </p:nvSpPr>
        <p:spPr>
          <a:xfrm>
            <a:off x="9677200" y="2998113"/>
            <a:ext cx="393056" cy="430887"/>
          </a:xfrm>
          <a:prstGeom prst="rect">
            <a:avLst/>
          </a:prstGeom>
          <a:noFill/>
        </p:spPr>
        <p:txBody>
          <a:bodyPr wrap="none" rtlCol="0">
            <a:spAutoFit/>
          </a:bodyPr>
          <a:lstStyle/>
          <a:p>
            <a:r>
              <a:rPr lang="en-GB" sz="2200" b="1">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9" name="TextBox 18">
            <a:extLst>
              <a:ext uri="{FF2B5EF4-FFF2-40B4-BE49-F238E27FC236}">
                <a16:creationId xmlns:a16="http://schemas.microsoft.com/office/drawing/2014/main" id="{95A2AB63-2361-A14E-A4FC-B4B41A495239}"/>
              </a:ext>
            </a:extLst>
          </p:cNvPr>
          <p:cNvSpPr txBox="1"/>
          <p:nvPr/>
        </p:nvSpPr>
        <p:spPr>
          <a:xfrm>
            <a:off x="9708771" y="3429956"/>
            <a:ext cx="348172" cy="430887"/>
          </a:xfrm>
          <a:prstGeom prst="rect">
            <a:avLst/>
          </a:prstGeom>
          <a:noFill/>
        </p:spPr>
        <p:txBody>
          <a:bodyPr wrap="none" rtlCol="0">
            <a:spAutoFit/>
          </a:bodyPr>
          <a:lstStyle/>
          <a:p>
            <a:r>
              <a:rPr lang="en-GB" sz="2200" b="1">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77AFF039-AE93-794A-B817-CFD967761F9D}"/>
              </a:ext>
            </a:extLst>
          </p:cNvPr>
          <p:cNvSpPr txBox="1"/>
          <p:nvPr/>
        </p:nvSpPr>
        <p:spPr>
          <a:xfrm>
            <a:off x="9712841" y="3884629"/>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22" name="Picture 21">
            <a:extLst>
              <a:ext uri="{FF2B5EF4-FFF2-40B4-BE49-F238E27FC236}">
                <a16:creationId xmlns:a16="http://schemas.microsoft.com/office/drawing/2014/main" id="{7196290A-E73D-584B-8248-3154DD9FF7FE}"/>
              </a:ext>
            </a:extLst>
          </p:cNvPr>
          <p:cNvPicPr>
            <a:picLocks noChangeAspect="1"/>
          </p:cNvPicPr>
          <p:nvPr/>
        </p:nvPicPr>
        <p:blipFill>
          <a:blip r:embed="rId3"/>
          <a:stretch>
            <a:fillRect/>
          </a:stretch>
        </p:blipFill>
        <p:spPr>
          <a:xfrm>
            <a:off x="11632159" y="923199"/>
            <a:ext cx="559841" cy="5704326"/>
          </a:xfrm>
          <a:prstGeom prst="rect">
            <a:avLst/>
          </a:prstGeom>
        </p:spPr>
      </p:pic>
      <p:graphicFrame>
        <p:nvGraphicFramePr>
          <p:cNvPr id="4" name="Table 3">
            <a:extLst>
              <a:ext uri="{FF2B5EF4-FFF2-40B4-BE49-F238E27FC236}">
                <a16:creationId xmlns:a16="http://schemas.microsoft.com/office/drawing/2014/main" id="{158141C6-D837-CD46-959A-3AED0167EBE5}"/>
              </a:ext>
            </a:extLst>
          </p:cNvPr>
          <p:cNvGraphicFramePr>
            <a:graphicFrameLocks noGrp="1"/>
          </p:cNvGraphicFramePr>
          <p:nvPr>
            <p:extLst>
              <p:ext uri="{D42A27DB-BD31-4B8C-83A1-F6EECF244321}">
                <p14:modId xmlns:p14="http://schemas.microsoft.com/office/powerpoint/2010/main" val="845806663"/>
              </p:ext>
            </p:extLst>
          </p:nvPr>
        </p:nvGraphicFramePr>
        <p:xfrm>
          <a:off x="6104466" y="4484159"/>
          <a:ext cx="5078484" cy="2197325"/>
        </p:xfrm>
        <a:graphic>
          <a:graphicData uri="http://schemas.openxmlformats.org/drawingml/2006/table">
            <a:tbl>
              <a:tblPr firstRow="1" bandRow="1">
                <a:tableStyleId>{5C22544A-7EE6-4342-B048-85BDC9FD1C3A}</a:tableStyleId>
              </a:tblPr>
              <a:tblGrid>
                <a:gridCol w="2539242">
                  <a:extLst>
                    <a:ext uri="{9D8B030D-6E8A-4147-A177-3AD203B41FA5}">
                      <a16:colId xmlns:a16="http://schemas.microsoft.com/office/drawing/2014/main" val="38789693"/>
                    </a:ext>
                  </a:extLst>
                </a:gridCol>
                <a:gridCol w="2539242">
                  <a:extLst>
                    <a:ext uri="{9D8B030D-6E8A-4147-A177-3AD203B41FA5}">
                      <a16:colId xmlns:a16="http://schemas.microsoft.com/office/drawing/2014/main" val="2152728827"/>
                    </a:ext>
                  </a:extLst>
                </a:gridCol>
              </a:tblGrid>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16 (Chemistry only)</a:t>
                      </a:r>
                      <a:endParaRPr lang="en-GB" sz="1800" b="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37605391"/>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17 (Chemistry only)</a:t>
                      </a:r>
                      <a:endParaRPr lang="en-GB" sz="1800" b="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324967851"/>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18 (Chemistry only)</a:t>
                      </a:r>
                      <a:endParaRPr lang="en-GB" sz="1800" b="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645852730"/>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19 (Chemistry only)</a:t>
                      </a:r>
                      <a:endParaRPr lang="en-GB" sz="1800" b="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63545176"/>
                  </a:ext>
                </a:extLst>
              </a:tr>
              <a:tr h="43946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1800" b="0"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20 (Chemistry only)</a:t>
                      </a:r>
                      <a:endParaRPr lang="en-GB" sz="1800" b="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99392429"/>
                  </a:ext>
                </a:extLst>
              </a:tr>
            </a:tbl>
          </a:graphicData>
        </a:graphic>
      </p:graphicFrame>
      <p:sp>
        <p:nvSpPr>
          <p:cNvPr id="5" name="TextBox 4">
            <a:extLst>
              <a:ext uri="{FF2B5EF4-FFF2-40B4-BE49-F238E27FC236}">
                <a16:creationId xmlns:a16="http://schemas.microsoft.com/office/drawing/2014/main" id="{0A59F48C-7617-E826-9C9F-5B164532C26B}"/>
              </a:ext>
            </a:extLst>
          </p:cNvPr>
          <p:cNvSpPr txBox="1"/>
          <p:nvPr/>
        </p:nvSpPr>
        <p:spPr>
          <a:xfrm>
            <a:off x="9695908" y="4494229"/>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46524071-A1A6-EDE0-57E6-B456956372F4}"/>
              </a:ext>
            </a:extLst>
          </p:cNvPr>
          <p:cNvSpPr txBox="1"/>
          <p:nvPr/>
        </p:nvSpPr>
        <p:spPr>
          <a:xfrm>
            <a:off x="9729774" y="4934496"/>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D7D2E2B5-C575-8271-0D35-E6349A1C997A}"/>
              </a:ext>
            </a:extLst>
          </p:cNvPr>
          <p:cNvSpPr txBox="1"/>
          <p:nvPr/>
        </p:nvSpPr>
        <p:spPr>
          <a:xfrm>
            <a:off x="9746707" y="5374762"/>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Box 9">
            <a:extLst>
              <a:ext uri="{FF2B5EF4-FFF2-40B4-BE49-F238E27FC236}">
                <a16:creationId xmlns:a16="http://schemas.microsoft.com/office/drawing/2014/main" id="{9775EDC6-5F95-E53D-44A2-32781F8278AB}"/>
              </a:ext>
            </a:extLst>
          </p:cNvPr>
          <p:cNvSpPr txBox="1"/>
          <p:nvPr/>
        </p:nvSpPr>
        <p:spPr>
          <a:xfrm>
            <a:off x="9746707" y="5815029"/>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AECEB2F3-EC0D-3B99-6734-2590E9712FF4}"/>
              </a:ext>
            </a:extLst>
          </p:cNvPr>
          <p:cNvSpPr txBox="1"/>
          <p:nvPr/>
        </p:nvSpPr>
        <p:spPr>
          <a:xfrm>
            <a:off x="9746707" y="6289162"/>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309451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5"/>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6"/>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8"/>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1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0" grpId="0"/>
      <p:bldP spid="28" grpId="0"/>
      <p:bldP spid="29" grpId="0"/>
      <p:bldP spid="30" grpId="0"/>
      <p:bldP spid="31" grpId="0"/>
      <p:bldP spid="32" grpId="0"/>
      <p:bldP spid="33" grpId="0"/>
      <p:bldP spid="34" grpId="0"/>
      <p:bldP spid="35" grpId="0"/>
      <p:bldP spid="16" grpId="0"/>
      <p:bldP spid="17" grpId="0"/>
      <p:bldP spid="18" grpId="0"/>
      <p:bldP spid="19" grpId="0"/>
      <p:bldP spid="21" grpId="0"/>
      <p:bldP spid="5" grpId="0"/>
      <p:bldP spid="6" grpId="0"/>
      <p:bldP spid="8" grpId="0"/>
      <p:bldP spid="10"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p:txBody>
          <a:bodyPr>
            <a:normAutofit/>
          </a:bodyPr>
          <a:lstStyle/>
          <a:p>
            <a:r>
              <a:rPr lang="en-GB">
                <a:latin typeface="Century Gothic" panose="020B0502020202020204" pitchFamily="34" charset="0"/>
              </a:rPr>
              <a:t>Answers</a:t>
            </a:r>
            <a:endParaRPr lang="en-US"/>
          </a:p>
        </p:txBody>
      </p:sp>
      <p:pic>
        <p:nvPicPr>
          <p:cNvPr id="23" name="Picture 22">
            <a:extLst>
              <a:ext uri="{FF2B5EF4-FFF2-40B4-BE49-F238E27FC236}">
                <a16:creationId xmlns:a16="http://schemas.microsoft.com/office/drawing/2014/main" id="{51D0101A-2EE7-43CC-A035-2F0B89062CF0}"/>
              </a:ext>
            </a:extLst>
          </p:cNvPr>
          <p:cNvPicPr>
            <a:picLocks noChangeAspect="1"/>
          </p:cNvPicPr>
          <p:nvPr/>
        </p:nvPicPr>
        <p:blipFill>
          <a:blip r:embed="rId3"/>
          <a:stretch>
            <a:fillRect/>
          </a:stretch>
        </p:blipFill>
        <p:spPr>
          <a:xfrm>
            <a:off x="11637486" y="719999"/>
            <a:ext cx="559841" cy="5704326"/>
          </a:xfrm>
          <a:prstGeom prst="rect">
            <a:avLst/>
          </a:prstGeom>
        </p:spPr>
      </p:pic>
      <p:sp>
        <p:nvSpPr>
          <p:cNvPr id="4" name="Google Shape;94;p1">
            <a:extLst>
              <a:ext uri="{FF2B5EF4-FFF2-40B4-BE49-F238E27FC236}">
                <a16:creationId xmlns:a16="http://schemas.microsoft.com/office/drawing/2014/main" id="{19CCC71D-02C5-4E41-93BA-2580129F1A1B}"/>
              </a:ext>
            </a:extLst>
          </p:cNvPr>
          <p:cNvSpPr txBox="1"/>
          <p:nvPr/>
        </p:nvSpPr>
        <p:spPr>
          <a:xfrm>
            <a:off x="506133" y="876491"/>
            <a:ext cx="967066" cy="369332"/>
          </a:xfrm>
          <a:prstGeom prst="rect">
            <a:avLst/>
          </a:prstGeom>
          <a:noFill/>
          <a:ln>
            <a:noFill/>
          </a:ln>
        </p:spPr>
        <p:txBody>
          <a:bodyPr spcFirstLastPara="1" wrap="square" lIns="0" tIns="0" rIns="0" bIns="0" anchor="t" anchorCtr="0">
            <a:spAutoFit/>
          </a:bodyPr>
          <a:lstStyle/>
          <a:p>
            <a:r>
              <a:rPr lang="en-GB" sz="2400" b="1" dirty="0">
                <a:solidFill>
                  <a:schemeClr val="accent1"/>
                </a:solidFill>
                <a:latin typeface="Century Gothic" panose="020B0502020202020204" pitchFamily="34" charset="0"/>
              </a:rPr>
              <a:t>1a. </a:t>
            </a:r>
          </a:p>
        </p:txBody>
      </p:sp>
      <p:sp>
        <p:nvSpPr>
          <p:cNvPr id="5" name="TextBox 4">
            <a:extLst>
              <a:ext uri="{FF2B5EF4-FFF2-40B4-BE49-F238E27FC236}">
                <a16:creationId xmlns:a16="http://schemas.microsoft.com/office/drawing/2014/main" id="{7B33C18D-D37B-EE98-E95A-E8D587AF990F}"/>
              </a:ext>
            </a:extLst>
          </p:cNvPr>
          <p:cNvSpPr txBox="1"/>
          <p:nvPr/>
        </p:nvSpPr>
        <p:spPr>
          <a:xfrm>
            <a:off x="1617299" y="1543247"/>
            <a:ext cx="2961958" cy="461665"/>
          </a:xfrm>
          <a:prstGeom prst="rect">
            <a:avLst/>
          </a:prstGeom>
          <a:noFill/>
        </p:spPr>
        <p:txBody>
          <a:bodyPr wrap="square">
            <a:spAutoFit/>
          </a:bodyPr>
          <a:lstStyle/>
          <a:p>
            <a:r>
              <a:rPr lang="en-GB" sz="2400" dirty="0">
                <a:effectLst/>
                <a:latin typeface="Century Gothic" panose="020B0502020202020204" pitchFamily="34" charset="0"/>
                <a:ea typeface="Calibri" panose="020F0502020204030204" pitchFamily="34" charset="0"/>
                <a:cs typeface="Times New Roman" panose="02020603050405020304" pitchFamily="18" charset="0"/>
              </a:rPr>
              <a:t> C  -   C   -   C  -   C</a:t>
            </a:r>
            <a:endParaRPr lang="en-GB" sz="2400" dirty="0"/>
          </a:p>
        </p:txBody>
      </p:sp>
      <p:cxnSp>
        <p:nvCxnSpPr>
          <p:cNvPr id="6" name="Straight Connector 5">
            <a:extLst>
              <a:ext uri="{FF2B5EF4-FFF2-40B4-BE49-F238E27FC236}">
                <a16:creationId xmlns:a16="http://schemas.microsoft.com/office/drawing/2014/main" id="{C2659650-6B2B-EFE3-6B0B-E0A150762272}"/>
              </a:ext>
            </a:extLst>
          </p:cNvPr>
          <p:cNvCxnSpPr/>
          <p:nvPr/>
        </p:nvCxnSpPr>
        <p:spPr>
          <a:xfrm>
            <a:off x="1901372" y="1300238"/>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A02C92AF-A047-05C3-FA5F-DC7DD70C041E}"/>
              </a:ext>
            </a:extLst>
          </p:cNvPr>
          <p:cNvCxnSpPr/>
          <p:nvPr/>
        </p:nvCxnSpPr>
        <p:spPr>
          <a:xfrm>
            <a:off x="2663372" y="1311124"/>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C9C17891-B649-1AF6-75F9-7D3490A77B4D}"/>
              </a:ext>
            </a:extLst>
          </p:cNvPr>
          <p:cNvCxnSpPr/>
          <p:nvPr/>
        </p:nvCxnSpPr>
        <p:spPr>
          <a:xfrm>
            <a:off x="3545115" y="1322010"/>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75E7A43-7D16-CBF7-B714-E4928AE480AC}"/>
              </a:ext>
            </a:extLst>
          </p:cNvPr>
          <p:cNvCxnSpPr/>
          <p:nvPr/>
        </p:nvCxnSpPr>
        <p:spPr>
          <a:xfrm>
            <a:off x="4307115" y="1332896"/>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3E12B69-B2A9-A447-7C1E-2E707357BF97}"/>
              </a:ext>
            </a:extLst>
          </p:cNvPr>
          <p:cNvCxnSpPr/>
          <p:nvPr/>
        </p:nvCxnSpPr>
        <p:spPr>
          <a:xfrm>
            <a:off x="1944915" y="1942495"/>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BD8255C8-0C13-6177-4A91-7955FAB70A8C}"/>
              </a:ext>
            </a:extLst>
          </p:cNvPr>
          <p:cNvCxnSpPr/>
          <p:nvPr/>
        </p:nvCxnSpPr>
        <p:spPr>
          <a:xfrm>
            <a:off x="2706915" y="1953381"/>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C508104-3CBF-EE12-42D2-92AE90E307A4}"/>
              </a:ext>
            </a:extLst>
          </p:cNvPr>
          <p:cNvCxnSpPr/>
          <p:nvPr/>
        </p:nvCxnSpPr>
        <p:spPr>
          <a:xfrm>
            <a:off x="3588658" y="1964267"/>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22E3A46-5DD2-A63E-EF8F-31AFEA8ED1E2}"/>
              </a:ext>
            </a:extLst>
          </p:cNvPr>
          <p:cNvCxnSpPr/>
          <p:nvPr/>
        </p:nvCxnSpPr>
        <p:spPr>
          <a:xfrm>
            <a:off x="4350658" y="1975153"/>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C5BD8D7-3A48-C27B-685D-E4052070B712}"/>
              </a:ext>
            </a:extLst>
          </p:cNvPr>
          <p:cNvCxnSpPr>
            <a:cxnSpLocks/>
          </p:cNvCxnSpPr>
          <p:nvPr/>
        </p:nvCxnSpPr>
        <p:spPr>
          <a:xfrm flipH="1">
            <a:off x="4535715" y="1768325"/>
            <a:ext cx="2612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9A66D816-CA29-BAA5-D90B-DAB5C410D3F3}"/>
              </a:ext>
            </a:extLst>
          </p:cNvPr>
          <p:cNvCxnSpPr>
            <a:cxnSpLocks/>
          </p:cNvCxnSpPr>
          <p:nvPr/>
        </p:nvCxnSpPr>
        <p:spPr>
          <a:xfrm flipH="1">
            <a:off x="1465944" y="1746554"/>
            <a:ext cx="2612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643731E-FB1C-9CE4-5C27-03D02189482B}"/>
              </a:ext>
            </a:extLst>
          </p:cNvPr>
          <p:cNvSpPr txBox="1"/>
          <p:nvPr/>
        </p:nvSpPr>
        <p:spPr>
          <a:xfrm>
            <a:off x="1052285" y="1539724"/>
            <a:ext cx="394660" cy="461665"/>
          </a:xfrm>
          <a:prstGeom prst="rect">
            <a:avLst/>
          </a:prstGeom>
          <a:noFill/>
        </p:spPr>
        <p:txBody>
          <a:bodyPr wrap="none" rtlCol="0">
            <a:spAutoFit/>
          </a:bodyPr>
          <a:lstStyle/>
          <a:p>
            <a:r>
              <a:rPr lang="en-GB" sz="2400" dirty="0">
                <a:latin typeface="Century Gothic" panose="020B0502020202020204" pitchFamily="34" charset="0"/>
              </a:rPr>
              <a:t>H</a:t>
            </a:r>
          </a:p>
        </p:txBody>
      </p:sp>
      <p:sp>
        <p:nvSpPr>
          <p:cNvPr id="17" name="TextBox 16">
            <a:extLst>
              <a:ext uri="{FF2B5EF4-FFF2-40B4-BE49-F238E27FC236}">
                <a16:creationId xmlns:a16="http://schemas.microsoft.com/office/drawing/2014/main" id="{12DEEA66-A285-324C-298D-3D9EFF6783B5}"/>
              </a:ext>
            </a:extLst>
          </p:cNvPr>
          <p:cNvSpPr txBox="1"/>
          <p:nvPr/>
        </p:nvSpPr>
        <p:spPr>
          <a:xfrm>
            <a:off x="1716313" y="864810"/>
            <a:ext cx="394660" cy="461665"/>
          </a:xfrm>
          <a:prstGeom prst="rect">
            <a:avLst/>
          </a:prstGeom>
          <a:noFill/>
        </p:spPr>
        <p:txBody>
          <a:bodyPr wrap="none" rtlCol="0">
            <a:spAutoFit/>
          </a:bodyPr>
          <a:lstStyle/>
          <a:p>
            <a:r>
              <a:rPr lang="en-GB" sz="2400" dirty="0">
                <a:latin typeface="Century Gothic" panose="020B0502020202020204" pitchFamily="34" charset="0"/>
              </a:rPr>
              <a:t>H</a:t>
            </a:r>
          </a:p>
        </p:txBody>
      </p:sp>
      <p:sp>
        <p:nvSpPr>
          <p:cNvPr id="18" name="TextBox 17">
            <a:extLst>
              <a:ext uri="{FF2B5EF4-FFF2-40B4-BE49-F238E27FC236}">
                <a16:creationId xmlns:a16="http://schemas.microsoft.com/office/drawing/2014/main" id="{D8D1AEB2-F417-309B-6CA9-28CB4FE42694}"/>
              </a:ext>
            </a:extLst>
          </p:cNvPr>
          <p:cNvSpPr txBox="1"/>
          <p:nvPr/>
        </p:nvSpPr>
        <p:spPr>
          <a:xfrm>
            <a:off x="2467428" y="864810"/>
            <a:ext cx="394660" cy="461665"/>
          </a:xfrm>
          <a:prstGeom prst="rect">
            <a:avLst/>
          </a:prstGeom>
          <a:noFill/>
        </p:spPr>
        <p:txBody>
          <a:bodyPr wrap="none" rtlCol="0">
            <a:spAutoFit/>
          </a:bodyPr>
          <a:lstStyle/>
          <a:p>
            <a:r>
              <a:rPr lang="en-GB" sz="2400" dirty="0">
                <a:latin typeface="Century Gothic" panose="020B0502020202020204" pitchFamily="34" charset="0"/>
              </a:rPr>
              <a:t>H</a:t>
            </a:r>
          </a:p>
        </p:txBody>
      </p:sp>
      <p:sp>
        <p:nvSpPr>
          <p:cNvPr id="19" name="TextBox 18">
            <a:extLst>
              <a:ext uri="{FF2B5EF4-FFF2-40B4-BE49-F238E27FC236}">
                <a16:creationId xmlns:a16="http://schemas.microsoft.com/office/drawing/2014/main" id="{E93CE723-7A16-34C5-6E35-32D7AAC9A973}"/>
              </a:ext>
            </a:extLst>
          </p:cNvPr>
          <p:cNvSpPr txBox="1"/>
          <p:nvPr/>
        </p:nvSpPr>
        <p:spPr>
          <a:xfrm>
            <a:off x="4764313" y="1528838"/>
            <a:ext cx="394660" cy="461665"/>
          </a:xfrm>
          <a:prstGeom prst="rect">
            <a:avLst/>
          </a:prstGeom>
          <a:noFill/>
        </p:spPr>
        <p:txBody>
          <a:bodyPr wrap="none" rtlCol="0">
            <a:spAutoFit/>
          </a:bodyPr>
          <a:lstStyle/>
          <a:p>
            <a:r>
              <a:rPr lang="en-GB" sz="2400" dirty="0">
                <a:latin typeface="Century Gothic" panose="020B0502020202020204" pitchFamily="34" charset="0"/>
              </a:rPr>
              <a:t>H</a:t>
            </a:r>
          </a:p>
        </p:txBody>
      </p:sp>
      <p:sp>
        <p:nvSpPr>
          <p:cNvPr id="20" name="TextBox 19">
            <a:extLst>
              <a:ext uri="{FF2B5EF4-FFF2-40B4-BE49-F238E27FC236}">
                <a16:creationId xmlns:a16="http://schemas.microsoft.com/office/drawing/2014/main" id="{95C87048-A46F-ADBF-4BE5-E4F243408B6C}"/>
              </a:ext>
            </a:extLst>
          </p:cNvPr>
          <p:cNvSpPr txBox="1"/>
          <p:nvPr/>
        </p:nvSpPr>
        <p:spPr>
          <a:xfrm>
            <a:off x="3360056" y="875695"/>
            <a:ext cx="394660" cy="461665"/>
          </a:xfrm>
          <a:prstGeom prst="rect">
            <a:avLst/>
          </a:prstGeom>
          <a:noFill/>
        </p:spPr>
        <p:txBody>
          <a:bodyPr wrap="none" rtlCol="0">
            <a:spAutoFit/>
          </a:bodyPr>
          <a:lstStyle/>
          <a:p>
            <a:r>
              <a:rPr lang="en-GB" sz="2400" dirty="0">
                <a:latin typeface="Century Gothic" panose="020B0502020202020204" pitchFamily="34" charset="0"/>
              </a:rPr>
              <a:t>H</a:t>
            </a:r>
          </a:p>
        </p:txBody>
      </p:sp>
      <p:sp>
        <p:nvSpPr>
          <p:cNvPr id="21" name="TextBox 20">
            <a:extLst>
              <a:ext uri="{FF2B5EF4-FFF2-40B4-BE49-F238E27FC236}">
                <a16:creationId xmlns:a16="http://schemas.microsoft.com/office/drawing/2014/main" id="{1408B405-6E80-746C-8872-39AEC06B4D66}"/>
              </a:ext>
            </a:extLst>
          </p:cNvPr>
          <p:cNvSpPr txBox="1"/>
          <p:nvPr/>
        </p:nvSpPr>
        <p:spPr>
          <a:xfrm>
            <a:off x="4111171" y="875695"/>
            <a:ext cx="394660" cy="461665"/>
          </a:xfrm>
          <a:prstGeom prst="rect">
            <a:avLst/>
          </a:prstGeom>
          <a:noFill/>
        </p:spPr>
        <p:txBody>
          <a:bodyPr wrap="none" rtlCol="0">
            <a:spAutoFit/>
          </a:bodyPr>
          <a:lstStyle/>
          <a:p>
            <a:r>
              <a:rPr lang="en-GB" sz="2400" dirty="0">
                <a:latin typeface="Century Gothic" panose="020B0502020202020204" pitchFamily="34" charset="0"/>
              </a:rPr>
              <a:t>H</a:t>
            </a:r>
          </a:p>
        </p:txBody>
      </p:sp>
      <p:sp>
        <p:nvSpPr>
          <p:cNvPr id="22" name="TextBox 21">
            <a:extLst>
              <a:ext uri="{FF2B5EF4-FFF2-40B4-BE49-F238E27FC236}">
                <a16:creationId xmlns:a16="http://schemas.microsoft.com/office/drawing/2014/main" id="{96887CC9-EEF6-1CDA-6A8E-DF1F290827AB}"/>
              </a:ext>
            </a:extLst>
          </p:cNvPr>
          <p:cNvSpPr txBox="1"/>
          <p:nvPr/>
        </p:nvSpPr>
        <p:spPr>
          <a:xfrm>
            <a:off x="1748971" y="2171095"/>
            <a:ext cx="394660" cy="461665"/>
          </a:xfrm>
          <a:prstGeom prst="rect">
            <a:avLst/>
          </a:prstGeom>
          <a:noFill/>
        </p:spPr>
        <p:txBody>
          <a:bodyPr wrap="none" rtlCol="0">
            <a:spAutoFit/>
          </a:bodyPr>
          <a:lstStyle/>
          <a:p>
            <a:r>
              <a:rPr lang="en-GB" sz="2400" dirty="0">
                <a:latin typeface="Century Gothic" panose="020B0502020202020204" pitchFamily="34" charset="0"/>
              </a:rPr>
              <a:t>H</a:t>
            </a:r>
          </a:p>
        </p:txBody>
      </p:sp>
      <p:sp>
        <p:nvSpPr>
          <p:cNvPr id="24" name="TextBox 23">
            <a:extLst>
              <a:ext uri="{FF2B5EF4-FFF2-40B4-BE49-F238E27FC236}">
                <a16:creationId xmlns:a16="http://schemas.microsoft.com/office/drawing/2014/main" id="{0AACD589-00C9-43D4-0A71-90BA26CD0AD2}"/>
              </a:ext>
            </a:extLst>
          </p:cNvPr>
          <p:cNvSpPr txBox="1"/>
          <p:nvPr/>
        </p:nvSpPr>
        <p:spPr>
          <a:xfrm>
            <a:off x="2500086" y="2171095"/>
            <a:ext cx="394660" cy="461665"/>
          </a:xfrm>
          <a:prstGeom prst="rect">
            <a:avLst/>
          </a:prstGeom>
          <a:noFill/>
        </p:spPr>
        <p:txBody>
          <a:bodyPr wrap="none" rtlCol="0">
            <a:spAutoFit/>
          </a:bodyPr>
          <a:lstStyle/>
          <a:p>
            <a:r>
              <a:rPr lang="en-GB" sz="2400" dirty="0">
                <a:latin typeface="Century Gothic" panose="020B0502020202020204" pitchFamily="34" charset="0"/>
              </a:rPr>
              <a:t>H</a:t>
            </a:r>
          </a:p>
        </p:txBody>
      </p:sp>
      <p:sp>
        <p:nvSpPr>
          <p:cNvPr id="25" name="TextBox 24">
            <a:extLst>
              <a:ext uri="{FF2B5EF4-FFF2-40B4-BE49-F238E27FC236}">
                <a16:creationId xmlns:a16="http://schemas.microsoft.com/office/drawing/2014/main" id="{ED1A9F9B-5927-3754-0D0E-615DEEA5C2A2}"/>
              </a:ext>
            </a:extLst>
          </p:cNvPr>
          <p:cNvSpPr txBox="1"/>
          <p:nvPr/>
        </p:nvSpPr>
        <p:spPr>
          <a:xfrm>
            <a:off x="3414485" y="2192867"/>
            <a:ext cx="394660" cy="461665"/>
          </a:xfrm>
          <a:prstGeom prst="rect">
            <a:avLst/>
          </a:prstGeom>
          <a:noFill/>
        </p:spPr>
        <p:txBody>
          <a:bodyPr wrap="none" rtlCol="0">
            <a:spAutoFit/>
          </a:bodyPr>
          <a:lstStyle/>
          <a:p>
            <a:r>
              <a:rPr lang="en-GB" sz="2400" dirty="0">
                <a:latin typeface="Century Gothic" panose="020B0502020202020204" pitchFamily="34" charset="0"/>
              </a:rPr>
              <a:t>H</a:t>
            </a:r>
          </a:p>
        </p:txBody>
      </p:sp>
      <p:sp>
        <p:nvSpPr>
          <p:cNvPr id="26" name="TextBox 25">
            <a:extLst>
              <a:ext uri="{FF2B5EF4-FFF2-40B4-BE49-F238E27FC236}">
                <a16:creationId xmlns:a16="http://schemas.microsoft.com/office/drawing/2014/main" id="{456E2C36-A831-287F-1433-9FE8934E189E}"/>
              </a:ext>
            </a:extLst>
          </p:cNvPr>
          <p:cNvSpPr txBox="1"/>
          <p:nvPr/>
        </p:nvSpPr>
        <p:spPr>
          <a:xfrm>
            <a:off x="4165600" y="2192867"/>
            <a:ext cx="394660" cy="461665"/>
          </a:xfrm>
          <a:prstGeom prst="rect">
            <a:avLst/>
          </a:prstGeom>
          <a:noFill/>
        </p:spPr>
        <p:txBody>
          <a:bodyPr wrap="none" rtlCol="0">
            <a:spAutoFit/>
          </a:bodyPr>
          <a:lstStyle/>
          <a:p>
            <a:r>
              <a:rPr lang="en-GB" sz="2400" dirty="0">
                <a:latin typeface="Century Gothic" panose="020B0502020202020204" pitchFamily="34" charset="0"/>
              </a:rPr>
              <a:t>H</a:t>
            </a:r>
          </a:p>
        </p:txBody>
      </p:sp>
      <p:sp>
        <p:nvSpPr>
          <p:cNvPr id="27" name="Google Shape;94;p1">
            <a:extLst>
              <a:ext uri="{FF2B5EF4-FFF2-40B4-BE49-F238E27FC236}">
                <a16:creationId xmlns:a16="http://schemas.microsoft.com/office/drawing/2014/main" id="{A4885B54-2FB5-FB09-E1EC-274EE1B24CFC}"/>
              </a:ext>
            </a:extLst>
          </p:cNvPr>
          <p:cNvSpPr txBox="1"/>
          <p:nvPr/>
        </p:nvSpPr>
        <p:spPr>
          <a:xfrm>
            <a:off x="472266" y="3094757"/>
            <a:ext cx="1559734" cy="369332"/>
          </a:xfrm>
          <a:prstGeom prst="rect">
            <a:avLst/>
          </a:prstGeom>
          <a:noFill/>
          <a:ln>
            <a:noFill/>
          </a:ln>
        </p:spPr>
        <p:txBody>
          <a:bodyPr spcFirstLastPara="1" wrap="square" lIns="0" tIns="0" rIns="0" bIns="0" anchor="t" anchorCtr="0">
            <a:spAutoFit/>
          </a:bodyPr>
          <a:lstStyle/>
          <a:p>
            <a:r>
              <a:rPr lang="en-GB" sz="2400" b="1" dirty="0">
                <a:solidFill>
                  <a:schemeClr val="accent1"/>
                </a:solidFill>
                <a:latin typeface="Century Gothic" panose="020B0502020202020204" pitchFamily="34" charset="0"/>
              </a:rPr>
              <a:t>1b. C</a:t>
            </a:r>
            <a:r>
              <a:rPr lang="en-GB" sz="2400" b="1" baseline="-25000" dirty="0">
                <a:solidFill>
                  <a:schemeClr val="accent1"/>
                </a:solidFill>
                <a:latin typeface="Century Gothic" panose="020B0502020202020204" pitchFamily="34" charset="0"/>
              </a:rPr>
              <a:t>4</a:t>
            </a:r>
            <a:r>
              <a:rPr lang="en-GB" sz="2400" b="1" dirty="0">
                <a:solidFill>
                  <a:schemeClr val="accent1"/>
                </a:solidFill>
                <a:latin typeface="Century Gothic" panose="020B0502020202020204" pitchFamily="34" charset="0"/>
              </a:rPr>
              <a:t>H</a:t>
            </a:r>
            <a:r>
              <a:rPr lang="en-GB" sz="2400" b="1" baseline="-25000" dirty="0">
                <a:solidFill>
                  <a:schemeClr val="accent1"/>
                </a:solidFill>
                <a:latin typeface="Century Gothic" panose="020B0502020202020204" pitchFamily="34" charset="0"/>
              </a:rPr>
              <a:t>10</a:t>
            </a:r>
            <a:r>
              <a:rPr lang="en-GB" sz="2400" b="1" dirty="0">
                <a:solidFill>
                  <a:schemeClr val="accent1"/>
                </a:solidFill>
                <a:latin typeface="Century Gothic" panose="020B0502020202020204" pitchFamily="34" charset="0"/>
              </a:rPr>
              <a:t> </a:t>
            </a:r>
          </a:p>
        </p:txBody>
      </p:sp>
      <p:sp>
        <p:nvSpPr>
          <p:cNvPr id="28" name="Google Shape;94;p1">
            <a:extLst>
              <a:ext uri="{FF2B5EF4-FFF2-40B4-BE49-F238E27FC236}">
                <a16:creationId xmlns:a16="http://schemas.microsoft.com/office/drawing/2014/main" id="{AC150CC1-F526-1A24-AEF3-4DF33D6F1B8D}"/>
              </a:ext>
            </a:extLst>
          </p:cNvPr>
          <p:cNvSpPr txBox="1"/>
          <p:nvPr/>
        </p:nvSpPr>
        <p:spPr>
          <a:xfrm>
            <a:off x="472265" y="3992224"/>
            <a:ext cx="2999067" cy="1107996"/>
          </a:xfrm>
          <a:prstGeom prst="rect">
            <a:avLst/>
          </a:prstGeom>
          <a:noFill/>
          <a:ln>
            <a:noFill/>
          </a:ln>
        </p:spPr>
        <p:txBody>
          <a:bodyPr spcFirstLastPara="1" wrap="square" lIns="0" tIns="0" rIns="0" bIns="0" anchor="t" anchorCtr="0">
            <a:spAutoFit/>
          </a:bodyPr>
          <a:lstStyle/>
          <a:p>
            <a:r>
              <a:rPr lang="en-GB" sz="2400" b="1" dirty="0">
                <a:solidFill>
                  <a:schemeClr val="accent1"/>
                </a:solidFill>
                <a:latin typeface="Century Gothic" panose="020B0502020202020204" pitchFamily="34" charset="0"/>
              </a:rPr>
              <a:t>2a. </a:t>
            </a:r>
          </a:p>
          <a:p>
            <a:r>
              <a:rPr lang="en-GB" sz="2400" b="1" dirty="0">
                <a:solidFill>
                  <a:schemeClr val="accent1"/>
                </a:solidFill>
                <a:latin typeface="Century Gothic" panose="020B0502020202020204" pitchFamily="34" charset="0"/>
              </a:rPr>
              <a:t>Methane: Gas</a:t>
            </a:r>
          </a:p>
          <a:p>
            <a:r>
              <a:rPr lang="en-GB" sz="2400" b="1" dirty="0">
                <a:solidFill>
                  <a:schemeClr val="accent1"/>
                </a:solidFill>
                <a:latin typeface="Century Gothic" panose="020B0502020202020204" pitchFamily="34" charset="0"/>
              </a:rPr>
              <a:t>Hexane: Liquid </a:t>
            </a:r>
          </a:p>
        </p:txBody>
      </p:sp>
    </p:spTree>
    <p:extLst>
      <p:ext uri="{BB962C8B-B14F-4D97-AF65-F5344CB8AC3E}">
        <p14:creationId xmlns:p14="http://schemas.microsoft.com/office/powerpoint/2010/main" val="476581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4"/>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2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6" grpId="0"/>
      <p:bldP spid="17" grpId="0"/>
      <p:bldP spid="18" grpId="0"/>
      <p:bldP spid="19" grpId="0"/>
      <p:bldP spid="20" grpId="0"/>
      <p:bldP spid="21" grpId="0"/>
      <p:bldP spid="22" grpId="0"/>
      <p:bldP spid="24" grpId="0"/>
      <p:bldP spid="25" grpId="0"/>
      <p:bldP spid="26" grpId="0"/>
      <p:bldP spid="27" grpId="0"/>
      <p:bldP spid="2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3E859-71F4-CDD0-7235-416B9AF6AA43}"/>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Google Shape;94;p1">
            <a:extLst>
              <a:ext uri="{FF2B5EF4-FFF2-40B4-BE49-F238E27FC236}">
                <a16:creationId xmlns:a16="http://schemas.microsoft.com/office/drawing/2014/main" id="{825952F0-1FE9-8FBD-D00E-4C08222C476F}"/>
              </a:ext>
            </a:extLst>
          </p:cNvPr>
          <p:cNvSpPr txBox="1"/>
          <p:nvPr/>
        </p:nvSpPr>
        <p:spPr>
          <a:xfrm>
            <a:off x="575733" y="761999"/>
            <a:ext cx="11142133" cy="5755422"/>
          </a:xfrm>
          <a:prstGeom prst="rect">
            <a:avLst/>
          </a:prstGeom>
          <a:noFill/>
          <a:ln>
            <a:noFill/>
          </a:ln>
        </p:spPr>
        <p:txBody>
          <a:bodyPr spcFirstLastPara="1" wrap="square" lIns="0" tIns="0" rIns="0" bIns="0" anchor="t" anchorCtr="0">
            <a:spAutoFit/>
          </a:bodyPr>
          <a:lstStyle/>
          <a:p>
            <a:pPr lvl="0"/>
            <a:r>
              <a:rPr lang="en-GB" sz="2200" b="1" dirty="0">
                <a:solidFill>
                  <a:schemeClr val="accent1"/>
                </a:solidFill>
                <a:latin typeface="Century Gothic" panose="020B0502020202020204" pitchFamily="34" charset="0"/>
              </a:rPr>
              <a:t>2b. </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Both are hydrocarbons/contain hydrogen and carbon atoms</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Methane has 1 carbon atom, hexane has 6</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Methane has 4 hydrogen atoms, hexane has 14</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Both contain covalent bonds</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Methane only contains C-H bonds, hexane also contains C-C bonds</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Both are small molecules</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Hexane is a larger molecule than methane</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Methane is a gas at room temperature whereas hexane is a liquid</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Hexane has a higher melting point than methane</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Hexane has a higher boiling point than methane</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There are weak forces between molecules in both methane and hexane</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The intermolecular forces between molecules of hexane are stronger than in methane</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Hexane is more viscous than methane</a:t>
            </a:r>
          </a:p>
          <a:p>
            <a:pPr marL="342900" lvl="0" indent="-342900">
              <a:buFont typeface="Arial" panose="020B0604020202020204" pitchFamily="34" charset="0"/>
              <a:buChar char="•"/>
            </a:pPr>
            <a:r>
              <a:rPr lang="en-GB" sz="2200" b="1" dirty="0">
                <a:solidFill>
                  <a:schemeClr val="accent1"/>
                </a:solidFill>
                <a:latin typeface="Century Gothic" panose="020B0502020202020204" pitchFamily="34" charset="0"/>
              </a:rPr>
              <a:t>Methane is more flammable than hexane</a:t>
            </a:r>
          </a:p>
          <a:p>
            <a:pPr marL="342900" indent="-342900">
              <a:buFont typeface="Arial" panose="020B0604020202020204" pitchFamily="34" charset="0"/>
              <a:buChar char="•"/>
            </a:pPr>
            <a:r>
              <a:rPr lang="en-GB" sz="2200" b="1" dirty="0">
                <a:solidFill>
                  <a:schemeClr val="accent1"/>
                </a:solidFill>
                <a:latin typeface="Century Gothic" panose="020B0502020202020204" pitchFamily="34" charset="0"/>
              </a:rPr>
              <a:t>Both produce carbon dioxide and water through combustion  </a:t>
            </a:r>
          </a:p>
        </p:txBody>
      </p:sp>
    </p:spTree>
    <p:extLst>
      <p:ext uri="{BB962C8B-B14F-4D97-AF65-F5344CB8AC3E}">
        <p14:creationId xmlns:p14="http://schemas.microsoft.com/office/powerpoint/2010/main" val="8037126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e7f29ac3-c74a-46a7-9e80-ec6458dc319f">
      <UserInfo>
        <DisplayName>Joanna Scouler</DisplayName>
        <AccountId>26</AccountId>
        <AccountType/>
      </UserInfo>
    </SharedWithUsers>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5CE95B1-CCAD-4750-8F05-1DA9DDC39C97}">
  <ds:schemaRefs>
    <ds:schemaRef ds:uri="http://schemas.microsoft.com/sharepoint/v3/contenttype/forms"/>
  </ds:schemaRefs>
</ds:datastoreItem>
</file>

<file path=customXml/itemProps2.xml><?xml version="1.0" encoding="utf-8"?>
<ds:datastoreItem xmlns:ds="http://schemas.openxmlformats.org/officeDocument/2006/customXml" ds:itemID="{F8DF14CD-FE4E-4B91-BA7F-219603BF8673}">
  <ds:schemaRefs>
    <ds:schemaRef ds:uri="http://www.w3.org/XML/1998/namespace"/>
    <ds:schemaRef ds:uri="http://purl.org/dc/dcmitype/"/>
    <ds:schemaRef ds:uri="http://schemas.microsoft.com/office/infopath/2007/PartnerControls"/>
    <ds:schemaRef ds:uri="http://purl.org/dc/elements/1.1/"/>
    <ds:schemaRef ds:uri="http://schemas.microsoft.com/office/2006/documentManagement/types"/>
    <ds:schemaRef ds:uri="http://schemas.openxmlformats.org/package/2006/metadata/core-properties"/>
    <ds:schemaRef ds:uri="9dd66dd2-dc2f-4e10-8286-f1da66314693"/>
    <ds:schemaRef ds:uri="e7f29ac3-c74a-46a7-9e80-ec6458dc319f"/>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0BD4FBF7-41D5-407B-A068-65CEF3DEE80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P1.3.2 - Energy Stores</Template>
  <TotalTime>14</TotalTime>
  <Words>1539</Words>
  <Application>Microsoft Macintosh PowerPoint</Application>
  <PresentationFormat>Widescreen</PresentationFormat>
  <Paragraphs>250</Paragraphs>
  <Slides>14</Slides>
  <Notes>11</Notes>
  <HiddenSlides>2</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Century Gothic</vt:lpstr>
      <vt:lpstr>Calibri</vt:lpstr>
      <vt:lpstr>Georgia</vt:lpstr>
      <vt:lpstr>Wingdings</vt:lpstr>
      <vt:lpstr>B2.2.11 Feedback lesson</vt:lpstr>
      <vt:lpstr>Making this resource work for you</vt:lpstr>
      <vt:lpstr>PowerPoint Presentation</vt:lpstr>
      <vt:lpstr>C5.1.16</vt:lpstr>
      <vt:lpstr>PowerPoint Presentation</vt:lpstr>
      <vt:lpstr>The Big Idea: Structure Determines Properties</vt:lpstr>
      <vt:lpstr>This is the fix-it portion of the lesson</vt:lpstr>
      <vt:lpstr>Answers</vt:lpstr>
      <vt:lpstr>Answers</vt:lpstr>
      <vt:lpstr>Answers</vt:lpstr>
      <vt:lpstr>Answers</vt:lpstr>
      <vt:lpstr>Answers: Chemistry Only</vt:lpstr>
      <vt:lpstr>Answers: Chemistry Only</vt:lpstr>
      <vt:lpstr>Complete your fix it task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12</cp:revision>
  <dcterms:created xsi:type="dcterms:W3CDTF">2019-03-21T11:24:14Z</dcterms:created>
  <dcterms:modified xsi:type="dcterms:W3CDTF">2024-04-02T11:40:19Z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MediaServiceImageTags">
    <vt:lpwstr/>
  </property>
</Properties>
</file>

<file path=docProps/thumbnail.jpeg>
</file>